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customXml/itemProps10.xml" ContentType="application/vnd.openxmlformats-officedocument.customXmlProperties+xml"/>
  <Override PartName="/customXml/itemProps11.xml" ContentType="application/vnd.openxmlformats-officedocument.customXmlProperties+xml"/>
  <Override PartName="/customXml/itemProps12.xml" ContentType="application/vnd.openxmlformats-officedocument.customXmlProperties+xml"/>
  <Override PartName="/customXml/itemProps13.xml" ContentType="application/vnd.openxmlformats-officedocument.customXmlProperties+xml"/>
  <Override PartName="/customXml/itemProps14.xml" ContentType="application/vnd.openxmlformats-officedocument.customXmlProperties+xml"/>
  <Override PartName="/customXml/itemProps15.xml" ContentType="application/vnd.openxmlformats-officedocument.customXmlProperties+xml"/>
  <Override PartName="/customXml/itemProps16.xml" ContentType="application/vnd.openxmlformats-officedocument.customXmlProperties+xml"/>
  <Override PartName="/customXml/itemProps17.xml" ContentType="application/vnd.openxmlformats-officedocument.customXmlProperties+xml"/>
  <Override PartName="/customXml/itemProps18.xml" ContentType="application/vnd.openxmlformats-officedocument.customXmlProperties+xml"/>
  <Override PartName="/customXml/itemProps19.xml" ContentType="application/vnd.openxmlformats-officedocument.customXmlProperties+xml"/>
  <Override PartName="/customXml/itemProps20.xml" ContentType="application/vnd.openxmlformats-officedocument.customXmlProperties+xml"/>
  <Override PartName="/customXml/itemProps21.xml" ContentType="application/vnd.openxmlformats-officedocument.customXmlProperties+xml"/>
  <Override PartName="/customXml/itemProps22.xml" ContentType="application/vnd.openxmlformats-officedocument.customXmlProperties+xml"/>
  <Override PartName="/customXml/itemProps23.xml" ContentType="application/vnd.openxmlformats-officedocument.customXmlProperties+xml"/>
  <Override PartName="/customXml/itemProps24.xml" ContentType="application/vnd.openxmlformats-officedocument.customXmlProperties+xml"/>
  <Override PartName="/customXml/itemProps25.xml" ContentType="application/vnd.openxmlformats-officedocument.customXmlProperties+xml"/>
  <Override PartName="/customXml/itemProps26.xml" ContentType="application/vnd.openxmlformats-officedocument.customXmlProperties+xml"/>
  <Override PartName="/customXml/itemProps27.xml" ContentType="application/vnd.openxmlformats-officedocument.customXmlProperties+xml"/>
  <Override PartName="/customXml/itemProps28.xml" ContentType="application/vnd.openxmlformats-officedocument.customXmlProperties+xml"/>
  <Override PartName="/customXml/itemProps29.xml" ContentType="application/vnd.openxmlformats-officedocument.customXmlProperties+xml"/>
  <Override PartName="/customXml/itemProps30.xml" ContentType="application/vnd.openxmlformats-officedocument.customXmlProperties+xml"/>
  <Override PartName="/customXml/itemProps31.xml" ContentType="application/vnd.openxmlformats-officedocument.customXmlProperties+xml"/>
  <Override PartName="/customXml/itemProps32.xml" ContentType="application/vnd.openxmlformats-officedocument.customXmlProperties+xml"/>
  <Override PartName="/customXml/itemProps33.xml" ContentType="application/vnd.openxmlformats-officedocument.customXmlProperties+xml"/>
  <Override PartName="/customXml/itemProps34.xml" ContentType="application/vnd.openxmlformats-officedocument.customXmlProperties+xml"/>
  <Override PartName="/customXml/itemProps35.xml" ContentType="application/vnd.openxmlformats-officedocument.customXmlProperties+xml"/>
  <Override PartName="/customXml/itemProps36.xml" ContentType="application/vnd.openxmlformats-officedocument.customXmlProperties+xml"/>
  <Override PartName="/customXml/itemProps37.xml" ContentType="application/vnd.openxmlformats-officedocument.customXmlProperties+xml"/>
  <Override PartName="/customXml/itemProps38.xml" ContentType="application/vnd.openxmlformats-officedocument.customXmlProperties+xml"/>
  <Override PartName="/customXml/itemProps39.xml" ContentType="application/vnd.openxmlformats-officedocument.customXmlProperties+xml"/>
  <Override PartName="/customXml/itemProps40.xml" ContentType="application/vnd.openxmlformats-officedocument.customXmlProperties+xml"/>
  <Override PartName="/customXml/itemProps41.xml" ContentType="application/vnd.openxmlformats-officedocument.customXmlProperties+xml"/>
  <Override PartName="/customXml/itemProps42.xml" ContentType="application/vnd.openxmlformats-officedocument.customXmlProperties+xml"/>
  <Override PartName="/customXml/itemProps43.xml" ContentType="application/vnd.openxmlformats-officedocument.customXmlProperties+xml"/>
  <Override PartName="/customXml/itemProps44.xml" ContentType="application/vnd.openxmlformats-officedocument.customXmlProperties+xml"/>
  <Override PartName="/customXml/itemProps45.xml" ContentType="application/vnd.openxmlformats-officedocument.customXmlProperties+xml"/>
  <Override PartName="/customXml/itemProps46.xml" ContentType="application/vnd.openxmlformats-officedocument.customXmlProperties+xml"/>
  <Override PartName="/customXml/itemProps47.xml" ContentType="application/vnd.openxmlformats-officedocument.customXmlProperties+xml"/>
  <Override PartName="/customXml/itemProps48.xml" ContentType="application/vnd.openxmlformats-officedocument.customXmlProperties+xml"/>
  <Override PartName="/customXml/itemProps49.xml" ContentType="application/vnd.openxmlformats-officedocument.customXmlProperties+xml"/>
  <Override PartName="/customXml/itemProps50.xml" ContentType="application/vnd.openxmlformats-officedocument.customXmlProperties+xml"/>
  <Override PartName="/customXml/itemProps51.xml" ContentType="application/vnd.openxmlformats-officedocument.customXmlProperties+xml"/>
  <Override PartName="/customXml/itemProps52.xml" ContentType="application/vnd.openxmlformats-officedocument.customXmlProperties+xml"/>
  <Override PartName="/customXml/itemProps53.xml" ContentType="application/vnd.openxmlformats-officedocument.customXmlProperties+xml"/>
  <Override PartName="/customXml/itemProps54.xml" ContentType="application/vnd.openxmlformats-officedocument.customXmlProperties+xml"/>
  <Override PartName="/customXml/itemProps55.xml" ContentType="application/vnd.openxmlformats-officedocument.customXmlProperties+xml"/>
  <Override PartName="/customXml/itemProps56.xml" ContentType="application/vnd.openxmlformats-officedocument.customXmlProperties+xml"/>
  <Override PartName="/customXml/itemProps57.xml" ContentType="application/vnd.openxmlformats-officedocument.customXmlProperties+xml"/>
  <Override PartName="/customXml/itemProps58.xml" ContentType="application/vnd.openxmlformats-officedocument.customXmlProperties+xml"/>
  <Override PartName="/customXml/itemProps59.xml" ContentType="application/vnd.openxmlformats-officedocument.customXmlProperties+xml"/>
  <Override PartName="/customXml/itemProps60.xml" ContentType="application/vnd.openxmlformats-officedocument.customXmlProperties+xml"/>
  <Override PartName="/customXml/itemProps61.xml" ContentType="application/vnd.openxmlformats-officedocument.customXmlProperties+xml"/>
  <Override PartName="/customXml/itemProps62.xml" ContentType="application/vnd.openxmlformats-officedocument.customXmlProperties+xml"/>
  <Override PartName="/customXml/itemProps63.xml" ContentType="application/vnd.openxmlformats-officedocument.customXmlProperties+xml"/>
  <Override PartName="/customXml/itemProps64.xml" ContentType="application/vnd.openxmlformats-officedocument.customXmlProperties+xml"/>
  <Override PartName="/customXml/itemProps65.xml" ContentType="application/vnd.openxmlformats-officedocument.customXmlProperties+xml"/>
  <Override PartName="/customXml/itemProps66.xml" ContentType="application/vnd.openxmlformats-officedocument.customXmlProperties+xml"/>
  <Override PartName="/customXml/itemProps67.xml" ContentType="application/vnd.openxmlformats-officedocument.customXmlProperties+xml"/>
  <Override PartName="/customXml/itemProps68.xml" ContentType="application/vnd.openxmlformats-officedocument.customXmlProperties+xml"/>
  <Override PartName="/customXml/itemProps69.xml" ContentType="application/vnd.openxmlformats-officedocument.customXmlProperties+xml"/>
  <Override PartName="/customXml/itemProps70.xml" ContentType="application/vnd.openxmlformats-officedocument.customXmlProperties+xml"/>
  <Override PartName="/customXml/itemProps71.xml" ContentType="application/vnd.openxmlformats-officedocument.customXmlProperties+xml"/>
  <Override PartName="/customXml/itemProps72.xml" ContentType="application/vnd.openxmlformats-officedocument.customXmlProperties+xml"/>
  <Override PartName="/customXml/itemProps73.xml" ContentType="application/vnd.openxmlformats-officedocument.customXmlProperties+xml"/>
  <Override PartName="/customXml/itemProps74.xml" ContentType="application/vnd.openxmlformats-officedocument.customXmlProperties+xml"/>
  <Override PartName="/customXml/itemProps75.xml" ContentType="application/vnd.openxmlformats-officedocument.customXmlProperties+xml"/>
  <Override PartName="/customXml/itemProps76.xml" ContentType="application/vnd.openxmlformats-officedocument.customXmlProperties+xml"/>
  <Override PartName="/customXml/itemProps77.xml" ContentType="application/vnd.openxmlformats-officedocument.customXmlProperties+xml"/>
  <Override PartName="/customXml/itemProps78.xml" ContentType="application/vnd.openxmlformats-officedocument.customXmlProperties+xml"/>
  <Override PartName="/customXml/itemProps79.xml" ContentType="application/vnd.openxmlformats-officedocument.customXmlProperties+xml"/>
  <Override PartName="/customXml/itemProps80.xml" ContentType="application/vnd.openxmlformats-officedocument.customXmlProperties+xml"/>
  <Override PartName="/customXml/itemProps81.xml" ContentType="application/vnd.openxmlformats-officedocument.customXmlProperties+xml"/>
  <Override PartName="/customXml/itemProps82.xml" ContentType="application/vnd.openxmlformats-officedocument.customXmlProperties+xml"/>
  <Override PartName="/customXml/itemProps83.xml" ContentType="application/vnd.openxmlformats-officedocument.customXmlProperties+xml"/>
  <Override PartName="/customXml/itemProps84.xml" ContentType="application/vnd.openxmlformats-officedocument.customXmlProperties+xml"/>
  <Override PartName="/customXml/itemProps85.xml" ContentType="application/vnd.openxmlformats-officedocument.customXmlProperties+xml"/>
  <Override PartName="/customXml/itemProps8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ackground w:color="FFFFFF"/>
  <w:body>
    <w:p w14:paraId="5D27164C" w14:textId="77777777" w:rsidR="007D3BEB" w:rsidRDefault="00000000">
      <w:pPr>
        <w:shd w:val="clear" w:color="auto" w:fill="FFFFFF"/>
        <w:autoSpaceDE w:val="0"/>
        <w:autoSpaceDN w:val="0"/>
        <w:adjustRightInd w:val="0"/>
        <w:spacing w:after="0" w:line="360" w:lineRule="auto"/>
        <w:jc w:val="center"/>
        <w:rPr>
          <w:rFonts w:ascii="Times New Roman" w:hAnsi="Times New Roman" w:cs="Times New Roman"/>
          <w:b/>
          <w:bCs/>
          <w:sz w:val="24"/>
          <w:szCs w:val="24"/>
        </w:rPr>
      </w:pPr>
      <w:r>
        <w:rPr>
          <w:rFonts w:ascii="Times New Roman" w:hAnsi="Times New Roman" w:cs="Times New Roman"/>
          <w:b/>
          <w:bCs/>
          <w:sz w:val="28"/>
          <w:szCs w:val="28"/>
        </w:rPr>
        <w:t>Investigation of plankton ecology in Chinnamuttom and Colachel  fishing Harbor in Southeast coast of India</w:t>
      </w:r>
    </w:p>
    <w:p w14:paraId="3F8F5992" w14:textId="77777777" w:rsidR="007D3BEB" w:rsidRDefault="007D3BEB">
      <w:pPr>
        <w:shd w:val="clear" w:color="auto" w:fill="FFFFFF"/>
        <w:autoSpaceDE w:val="0"/>
        <w:autoSpaceDN w:val="0"/>
        <w:adjustRightInd w:val="0"/>
        <w:spacing w:after="0" w:line="480" w:lineRule="auto"/>
        <w:jc w:val="both"/>
        <w:rPr>
          <w:rFonts w:ascii="Times New Roman" w:hAnsi="Times New Roman" w:cs="Times New Roman"/>
          <w:b/>
          <w:bCs/>
          <w:sz w:val="24"/>
          <w:szCs w:val="24"/>
        </w:rPr>
      </w:pPr>
    </w:p>
    <w:p w14:paraId="796C0875" w14:textId="77777777" w:rsidR="007D3BEB" w:rsidRDefault="007D3BEB">
      <w:pPr>
        <w:shd w:val="clear" w:color="auto" w:fill="FFFFFF"/>
        <w:autoSpaceDE w:val="0"/>
        <w:autoSpaceDN w:val="0"/>
        <w:adjustRightInd w:val="0"/>
        <w:spacing w:after="0" w:line="480" w:lineRule="auto"/>
        <w:jc w:val="both"/>
        <w:rPr>
          <w:rFonts w:ascii="Times New Roman" w:hAnsi="Times New Roman" w:cs="Times New Roman"/>
          <w:b/>
          <w:bCs/>
          <w:sz w:val="24"/>
          <w:szCs w:val="24"/>
        </w:rPr>
      </w:pPr>
    </w:p>
    <w:p w14:paraId="408D6937" w14:textId="77777777" w:rsidR="007D3BEB" w:rsidRDefault="00000000">
      <w:pPr>
        <w:shd w:val="clear" w:color="auto" w:fill="FFFFFF"/>
        <w:autoSpaceDE w:val="0"/>
        <w:autoSpaceDN w:val="0"/>
        <w:adjustRightInd w:val="0"/>
        <w:spacing w:after="0" w:line="480" w:lineRule="auto"/>
        <w:jc w:val="both"/>
        <w:rPr>
          <w:rFonts w:ascii="Times New Roman" w:hAnsi="Times New Roman" w:cs="Times New Roman"/>
          <w:b/>
          <w:bCs/>
          <w:sz w:val="24"/>
          <w:szCs w:val="24"/>
        </w:rPr>
      </w:pPr>
      <w:r>
        <w:rPr>
          <w:rFonts w:ascii="Times New Roman" w:hAnsi="Times New Roman" w:cs="Times New Roman"/>
          <w:b/>
          <w:bCs/>
          <w:sz w:val="24"/>
          <w:szCs w:val="24"/>
        </w:rPr>
        <w:t>ABSTRACT</w:t>
      </w:r>
    </w:p>
    <w:p w14:paraId="0C0A2E70" w14:textId="77777777" w:rsidR="007D3BEB" w:rsidRDefault="00000000">
      <w:pPr>
        <w:shd w:val="clear" w:color="auto" w:fill="FFFFFF"/>
        <w:autoSpaceDE w:val="0"/>
        <w:autoSpaceDN w:val="0"/>
        <w:adjustRightInd w:val="0"/>
        <w:spacing w:after="0" w:line="480" w:lineRule="auto"/>
        <w:ind w:firstLine="720"/>
        <w:jc w:val="both"/>
        <w:rPr>
          <w:rFonts w:ascii="Times New Roman" w:hAnsi="Times New Roman"/>
          <w:bCs/>
          <w:sz w:val="24"/>
          <w:szCs w:val="24"/>
        </w:rPr>
      </w:pPr>
      <w:r>
        <w:rPr>
          <w:rFonts w:ascii="Times New Roman" w:hAnsi="Times New Roman" w:cs="Times New Roman"/>
          <w:sz w:val="24"/>
          <w:szCs w:val="24"/>
        </w:rPr>
        <w:t xml:space="preserve">Water quality </w:t>
      </w:r>
      <w:r w:rsidRPr="00083BFC">
        <w:rPr>
          <w:rFonts w:ascii="Times New Roman" w:hAnsi="Times New Roman" w:cs="Times New Roman"/>
          <w:sz w:val="24"/>
          <w:szCs w:val="24"/>
          <w:highlight w:val="yellow"/>
        </w:rPr>
        <w:t xml:space="preserve">parameters and plankton were analysed in two fishing </w:t>
      </w:r>
      <w:r w:rsidRPr="00083BFC">
        <w:rPr>
          <w:rFonts w:ascii="Times New Roman" w:eastAsia="Times New Roman" w:hAnsi="Times New Roman" w:cs="Times New Roman"/>
          <w:sz w:val="24"/>
          <w:szCs w:val="24"/>
          <w:highlight w:val="yellow"/>
        </w:rPr>
        <w:t>harbors</w:t>
      </w:r>
      <w:r w:rsidRPr="00083BFC">
        <w:rPr>
          <w:rFonts w:ascii="Times New Roman" w:hAnsi="Times New Roman" w:cs="Times New Roman"/>
          <w:sz w:val="24"/>
          <w:szCs w:val="24"/>
          <w:highlight w:val="yellow"/>
        </w:rPr>
        <w:t xml:space="preserve">  (Chinnamuttom and Colachel), waters along the complex</w:t>
      </w:r>
      <w:r>
        <w:rPr>
          <w:rFonts w:ascii="Times New Roman" w:hAnsi="Times New Roman" w:cs="Times New Roman"/>
          <w:sz w:val="24"/>
          <w:szCs w:val="24"/>
        </w:rPr>
        <w:t xml:space="preserve"> aquatic ecosystem at Kanyakumari district during July 2021 - June 2022. Seasonal variations of physico-chemical parameters such as AT (27-34</w:t>
      </w:r>
      <w:r>
        <w:rPr>
          <w:rFonts w:ascii="Times New Roman" w:hAnsi="Times New Roman" w:cs="Times New Roman"/>
          <w:sz w:val="24"/>
          <w:szCs w:val="24"/>
          <w:vertAlign w:val="superscript"/>
        </w:rPr>
        <w:t>o</w:t>
      </w:r>
      <w:r>
        <w:rPr>
          <w:rFonts w:ascii="Times New Roman" w:hAnsi="Times New Roman" w:cs="Times New Roman"/>
          <w:sz w:val="24"/>
          <w:szCs w:val="24"/>
        </w:rPr>
        <w:t>C), SST (24.3-31</w:t>
      </w:r>
      <w:r>
        <w:rPr>
          <w:rFonts w:ascii="Times New Roman" w:hAnsi="Times New Roman" w:cs="Times New Roman"/>
          <w:sz w:val="24"/>
          <w:szCs w:val="24"/>
          <w:vertAlign w:val="superscript"/>
        </w:rPr>
        <w:t>o</w:t>
      </w:r>
      <w:r>
        <w:rPr>
          <w:rFonts w:ascii="Times New Roman" w:hAnsi="Times New Roman" w:cs="Times New Roman"/>
          <w:sz w:val="24"/>
          <w:szCs w:val="24"/>
        </w:rPr>
        <w:t>C), pH (7.46 -8.12), salinity (28.0-33.5 psu) ,DO (3.4-5.6 mg/l) and the inorganic nutrients such as NO</w:t>
      </w:r>
      <w:r>
        <w:rPr>
          <w:rFonts w:ascii="Times New Roman" w:hAnsi="Times New Roman" w:cs="Times New Roman"/>
          <w:sz w:val="24"/>
          <w:szCs w:val="24"/>
          <w:vertAlign w:val="subscript"/>
        </w:rPr>
        <w:t>3</w:t>
      </w:r>
      <w:r>
        <w:rPr>
          <w:rFonts w:ascii="Times New Roman" w:hAnsi="Times New Roman" w:cs="Times New Roman"/>
          <w:sz w:val="24"/>
          <w:szCs w:val="24"/>
        </w:rPr>
        <w:t xml:space="preserve"> (0.042-0.14 mg/l), NO</w:t>
      </w:r>
      <w:r>
        <w:rPr>
          <w:rFonts w:ascii="Times New Roman" w:hAnsi="Times New Roman" w:cs="Times New Roman"/>
          <w:sz w:val="24"/>
          <w:szCs w:val="24"/>
          <w:vertAlign w:val="subscript"/>
        </w:rPr>
        <w:t>2</w:t>
      </w:r>
      <w:r>
        <w:rPr>
          <w:rFonts w:ascii="Times New Roman" w:hAnsi="Times New Roman" w:cs="Times New Roman"/>
          <w:sz w:val="24"/>
          <w:szCs w:val="24"/>
        </w:rPr>
        <w:t xml:space="preserve"> (0.074-0.088 mg/l), PO</w:t>
      </w:r>
      <w:r>
        <w:rPr>
          <w:rFonts w:ascii="Times New Roman" w:hAnsi="Times New Roman" w:cs="Times New Roman"/>
          <w:sz w:val="24"/>
          <w:szCs w:val="24"/>
          <w:vertAlign w:val="subscript"/>
        </w:rPr>
        <w:t>4</w:t>
      </w:r>
      <w:r>
        <w:rPr>
          <w:rFonts w:ascii="Times New Roman" w:hAnsi="Times New Roman" w:cs="Times New Roman"/>
          <w:sz w:val="24"/>
          <w:szCs w:val="24"/>
        </w:rPr>
        <w:t xml:space="preserve"> (0.078-0.193 mg/l), SiO</w:t>
      </w:r>
      <w:r>
        <w:rPr>
          <w:rFonts w:ascii="Times New Roman" w:hAnsi="Times New Roman" w:cs="Times New Roman"/>
          <w:sz w:val="24"/>
          <w:szCs w:val="24"/>
          <w:vertAlign w:val="subscript"/>
        </w:rPr>
        <w:t>4</w:t>
      </w:r>
      <w:r>
        <w:rPr>
          <w:rFonts w:ascii="Times New Roman" w:hAnsi="Times New Roman" w:cs="Times New Roman"/>
          <w:sz w:val="24"/>
          <w:szCs w:val="24"/>
        </w:rPr>
        <w:t xml:space="preserve"> (0.480-0.797 mg/l) and NH</w:t>
      </w:r>
      <w:r>
        <w:rPr>
          <w:rFonts w:ascii="Times New Roman" w:hAnsi="Times New Roman" w:cs="Times New Roman"/>
          <w:sz w:val="24"/>
          <w:szCs w:val="24"/>
          <w:vertAlign w:val="subscript"/>
        </w:rPr>
        <w:t>3</w:t>
      </w:r>
      <w:r>
        <w:rPr>
          <w:rFonts w:ascii="Times New Roman" w:hAnsi="Times New Roman" w:cs="Times New Roman"/>
          <w:sz w:val="24"/>
          <w:szCs w:val="24"/>
        </w:rPr>
        <w:t xml:space="preserve"> (0.</w:t>
      </w:r>
      <w:r w:rsidRPr="00083BFC">
        <w:rPr>
          <w:rFonts w:ascii="Times New Roman" w:hAnsi="Times New Roman" w:cs="Times New Roman"/>
          <w:sz w:val="24"/>
          <w:szCs w:val="24"/>
          <w:highlight w:val="yellow"/>
        </w:rPr>
        <w:t xml:space="preserve">054-0.127 mg/l) were estimated in selected study site </w:t>
      </w:r>
      <w:r w:rsidRPr="00083BFC">
        <w:rPr>
          <w:rFonts w:ascii="Times New Roman" w:hAnsi="Times New Roman" w:cs="Times New Roman"/>
          <w:i/>
          <w:sz w:val="24"/>
          <w:szCs w:val="24"/>
          <w:highlight w:val="yellow"/>
        </w:rPr>
        <w:t>i.e.</w:t>
      </w:r>
      <w:r w:rsidRPr="00083BFC">
        <w:rPr>
          <w:rFonts w:ascii="Times New Roman" w:hAnsi="Times New Roman" w:cs="Times New Roman"/>
          <w:sz w:val="24"/>
          <w:szCs w:val="24"/>
          <w:highlight w:val="yellow"/>
        </w:rPr>
        <w:t xml:space="preserve"> </w:t>
      </w:r>
      <w:r w:rsidRPr="00083BFC">
        <w:rPr>
          <w:rFonts w:ascii="Times New Roman" w:eastAsia="Times New Roman" w:hAnsi="Times New Roman" w:cs="Times New Roman"/>
          <w:sz w:val="24"/>
          <w:szCs w:val="24"/>
          <w:highlight w:val="yellow"/>
        </w:rPr>
        <w:t>harbor</w:t>
      </w:r>
      <w:r w:rsidRPr="00083BFC">
        <w:rPr>
          <w:rFonts w:ascii="Times New Roman" w:hAnsi="Times New Roman" w:cs="Times New Roman"/>
          <w:sz w:val="24"/>
          <w:szCs w:val="24"/>
          <w:highlight w:val="yellow"/>
        </w:rPr>
        <w:t xml:space="preserve"> waters. A total of 74 species of phytoplankton was recorded in Chinnamuttom </w:t>
      </w:r>
      <w:r w:rsidRPr="00083BFC">
        <w:rPr>
          <w:rFonts w:ascii="Times New Roman" w:eastAsia="Times New Roman" w:hAnsi="Times New Roman" w:cs="Times New Roman"/>
          <w:sz w:val="24"/>
          <w:szCs w:val="24"/>
          <w:highlight w:val="yellow"/>
        </w:rPr>
        <w:t>harbor</w:t>
      </w:r>
      <w:r w:rsidRPr="00083BFC">
        <w:rPr>
          <w:rFonts w:ascii="Times New Roman" w:hAnsi="Times New Roman" w:cs="Times New Roman"/>
          <w:sz w:val="24"/>
          <w:szCs w:val="24"/>
          <w:highlight w:val="yellow"/>
        </w:rPr>
        <w:t xml:space="preserve"> water and 59 species were recorded in Colachel</w:t>
      </w:r>
      <w:r>
        <w:rPr>
          <w:rFonts w:ascii="Times New Roman" w:hAnsi="Times New Roman" w:cs="Times New Roman"/>
          <w:sz w:val="24"/>
          <w:szCs w:val="24"/>
        </w:rPr>
        <w:t xml:space="preserve"> </w:t>
      </w:r>
      <w:r>
        <w:rPr>
          <w:rFonts w:ascii="Times New Roman" w:eastAsia="Times New Roman" w:hAnsi="Times New Roman" w:cs="Times New Roman"/>
          <w:sz w:val="24"/>
          <w:szCs w:val="24"/>
        </w:rPr>
        <w:t>harbor</w:t>
      </w:r>
      <w:r>
        <w:rPr>
          <w:rFonts w:ascii="Times New Roman" w:hAnsi="Times New Roman" w:cs="Times New Roman"/>
          <w:sz w:val="24"/>
          <w:szCs w:val="24"/>
        </w:rPr>
        <w:t xml:space="preserve"> water during the study period. Bacilariophycea were dominantly recorded in both ststions.Totally </w:t>
      </w:r>
      <w:r>
        <w:rPr>
          <w:rFonts w:ascii="Times New Roman" w:hAnsi="Times New Roman"/>
          <w:bCs/>
          <w:sz w:val="24"/>
          <w:szCs w:val="24"/>
        </w:rPr>
        <w:t xml:space="preserve">56 species of  zooplankton were observed  in Chinnamuttom harbor whereas 46 species were found in colachel harbour.  </w:t>
      </w:r>
      <w:r>
        <w:rPr>
          <w:rFonts w:ascii="Times New Roman" w:hAnsi="Times New Roman" w:cs="Times New Roman"/>
          <w:sz w:val="24"/>
          <w:szCs w:val="24"/>
        </w:rPr>
        <w:t>Calanoid groups were dominantly recorded in both stations during the study period. Also the physicochemical parameters influence was correlated.</w:t>
      </w:r>
      <w:r>
        <w:rPr>
          <w:rFonts w:ascii="Times New Roman" w:hAnsi="Times New Roman"/>
          <w:bCs/>
          <w:sz w:val="24"/>
          <w:szCs w:val="24"/>
        </w:rPr>
        <w:t xml:space="preserve">Statistical tools PRIMER (Ver. 6.1.11) </w:t>
      </w:r>
      <w:r>
        <w:rPr>
          <w:rFonts w:ascii="Times New Roman" w:hAnsi="Times New Roman" w:cs="Times New Roman"/>
          <w:sz w:val="24"/>
          <w:szCs w:val="24"/>
        </w:rPr>
        <w:t xml:space="preserve">and Origin Pro 8.0. </w:t>
      </w:r>
      <w:r>
        <w:rPr>
          <w:rFonts w:ascii="Times New Roman" w:hAnsi="Times New Roman"/>
          <w:bCs/>
          <w:sz w:val="24"/>
          <w:szCs w:val="24"/>
        </w:rPr>
        <w:t>were employed to find the species diversity, richness and evenness were calculated.</w:t>
      </w:r>
    </w:p>
    <w:p w14:paraId="7DA42ECA" w14:textId="77777777" w:rsidR="007D3BEB" w:rsidRDefault="00000000">
      <w:pPr>
        <w:shd w:val="clear" w:color="auto" w:fill="FFFFFF"/>
        <w:autoSpaceDE w:val="0"/>
        <w:autoSpaceDN w:val="0"/>
        <w:adjustRightInd w:val="0"/>
        <w:spacing w:after="0" w:line="360" w:lineRule="auto"/>
        <w:jc w:val="both"/>
        <w:rPr>
          <w:rFonts w:ascii="Times New Roman" w:hAnsi="Times New Roman" w:cs="Times New Roman"/>
          <w:sz w:val="24"/>
          <w:szCs w:val="24"/>
        </w:rPr>
      </w:pPr>
      <w:r>
        <w:rPr>
          <w:rFonts w:ascii="Times New Roman" w:hAnsi="Times New Roman" w:cs="Times New Roman"/>
          <w:b/>
          <w:bCs/>
          <w:i/>
          <w:sz w:val="24"/>
          <w:szCs w:val="24"/>
        </w:rPr>
        <w:t>Keywords:</w:t>
      </w:r>
      <w:r>
        <w:rPr>
          <w:rFonts w:ascii="Times New Roman" w:hAnsi="Times New Roman" w:cs="Times New Roman"/>
          <w:b/>
          <w:bCs/>
          <w:sz w:val="24"/>
          <w:szCs w:val="24"/>
        </w:rPr>
        <w:t xml:space="preserve"> </w:t>
      </w:r>
      <w:r>
        <w:rPr>
          <w:rFonts w:ascii="Times New Roman" w:hAnsi="Times New Roman" w:cs="Times New Roman"/>
          <w:sz w:val="24"/>
          <w:szCs w:val="24"/>
        </w:rPr>
        <w:t xml:space="preserve">Phytoplankton, Zooplankton, Chinnamuttom, Chlochel, </w:t>
      </w:r>
      <w:r>
        <w:rPr>
          <w:rFonts w:ascii="Times New Roman" w:eastAsia="Times New Roman" w:hAnsi="Times New Roman" w:cs="Times New Roman"/>
          <w:sz w:val="24"/>
          <w:szCs w:val="24"/>
        </w:rPr>
        <w:t>harbor</w:t>
      </w:r>
      <w:r>
        <w:rPr>
          <w:rFonts w:ascii="Times New Roman" w:hAnsi="Times New Roman" w:cs="Times New Roman"/>
          <w:sz w:val="24"/>
          <w:szCs w:val="24"/>
        </w:rPr>
        <w:t>.</w:t>
      </w:r>
    </w:p>
    <w:p w14:paraId="1EA3ECC0" w14:textId="77777777" w:rsidR="007D3BEB" w:rsidRDefault="007D3BEB">
      <w:pPr>
        <w:shd w:val="clear" w:color="auto" w:fill="FFFFFF"/>
        <w:autoSpaceDE w:val="0"/>
        <w:autoSpaceDN w:val="0"/>
        <w:adjustRightInd w:val="0"/>
        <w:spacing w:after="0" w:line="360" w:lineRule="auto"/>
        <w:jc w:val="both"/>
        <w:rPr>
          <w:rFonts w:ascii="Times New Roman" w:hAnsi="Times New Roman" w:cs="Times New Roman"/>
          <w:sz w:val="24"/>
          <w:szCs w:val="24"/>
        </w:rPr>
      </w:pPr>
    </w:p>
    <w:p w14:paraId="11BE54D9" w14:textId="77777777" w:rsidR="007D3BEB" w:rsidRDefault="007D3BEB">
      <w:pPr>
        <w:shd w:val="clear" w:color="auto" w:fill="FFFFFF"/>
        <w:autoSpaceDE w:val="0"/>
        <w:autoSpaceDN w:val="0"/>
        <w:adjustRightInd w:val="0"/>
        <w:spacing w:after="0" w:line="360" w:lineRule="auto"/>
        <w:jc w:val="both"/>
        <w:rPr>
          <w:rFonts w:ascii="Times New Roman" w:hAnsi="Times New Roman" w:cs="Times New Roman"/>
          <w:sz w:val="24"/>
          <w:szCs w:val="24"/>
        </w:rPr>
      </w:pPr>
    </w:p>
    <w:p w14:paraId="4DC9CD2B" w14:textId="77777777" w:rsidR="007D3BEB" w:rsidRDefault="007D3BEB">
      <w:pPr>
        <w:shd w:val="clear" w:color="auto" w:fill="FFFFFF"/>
        <w:autoSpaceDE w:val="0"/>
        <w:autoSpaceDN w:val="0"/>
        <w:adjustRightInd w:val="0"/>
        <w:spacing w:after="0" w:line="360" w:lineRule="auto"/>
        <w:jc w:val="both"/>
        <w:rPr>
          <w:rFonts w:ascii="Times New Roman" w:hAnsi="Times New Roman" w:cs="Times New Roman"/>
          <w:sz w:val="24"/>
          <w:szCs w:val="24"/>
        </w:rPr>
      </w:pPr>
    </w:p>
    <w:p w14:paraId="51D0B746" w14:textId="77777777" w:rsidR="007D3BEB" w:rsidRDefault="007D3BEB">
      <w:pPr>
        <w:shd w:val="clear" w:color="auto" w:fill="FFFFFF"/>
        <w:autoSpaceDE w:val="0"/>
        <w:autoSpaceDN w:val="0"/>
        <w:adjustRightInd w:val="0"/>
        <w:spacing w:after="0" w:line="360" w:lineRule="auto"/>
        <w:jc w:val="both"/>
        <w:rPr>
          <w:rFonts w:ascii="Times New Roman" w:hAnsi="Times New Roman" w:cs="Times New Roman"/>
          <w:sz w:val="24"/>
          <w:szCs w:val="24"/>
        </w:rPr>
      </w:pPr>
    </w:p>
    <w:p w14:paraId="4F13CB4D" w14:textId="77777777" w:rsidR="007D3BEB" w:rsidRDefault="007D3BEB">
      <w:pPr>
        <w:shd w:val="clear" w:color="auto" w:fill="FFFFFF"/>
        <w:autoSpaceDE w:val="0"/>
        <w:autoSpaceDN w:val="0"/>
        <w:adjustRightInd w:val="0"/>
        <w:spacing w:after="0" w:line="360" w:lineRule="auto"/>
        <w:jc w:val="both"/>
        <w:rPr>
          <w:rFonts w:ascii="Times New Roman" w:hAnsi="Times New Roman" w:cs="Times New Roman"/>
          <w:sz w:val="24"/>
          <w:szCs w:val="24"/>
        </w:rPr>
      </w:pPr>
    </w:p>
    <w:p w14:paraId="456B1EC4" w14:textId="77777777" w:rsidR="007D3BEB" w:rsidRDefault="007D3BEB">
      <w:pPr>
        <w:shd w:val="clear" w:color="auto" w:fill="FFFFFF"/>
        <w:autoSpaceDE w:val="0"/>
        <w:autoSpaceDN w:val="0"/>
        <w:adjustRightInd w:val="0"/>
        <w:spacing w:after="0" w:line="360" w:lineRule="auto"/>
        <w:jc w:val="both"/>
        <w:rPr>
          <w:rFonts w:ascii="Times New Roman" w:hAnsi="Times New Roman" w:cs="Times New Roman"/>
          <w:sz w:val="24"/>
          <w:szCs w:val="24"/>
        </w:rPr>
      </w:pPr>
    </w:p>
    <w:p w14:paraId="39881E38" w14:textId="77777777" w:rsidR="007D3BEB" w:rsidRDefault="00000000">
      <w:pPr>
        <w:shd w:val="clear" w:color="auto" w:fill="FFFFFF"/>
        <w:autoSpaceDE w:val="0"/>
        <w:autoSpaceDN w:val="0"/>
        <w:adjustRightInd w:val="0"/>
        <w:spacing w:after="0" w:line="360" w:lineRule="auto"/>
        <w:jc w:val="both"/>
        <w:rPr>
          <w:rFonts w:ascii="Times New Roman" w:hAnsi="Times New Roman" w:cs="Times New Roman"/>
          <w:b/>
          <w:sz w:val="24"/>
          <w:szCs w:val="24"/>
        </w:rPr>
      </w:pPr>
      <w:r>
        <w:rPr>
          <w:rFonts w:ascii="Times New Roman" w:hAnsi="Times New Roman" w:cs="Times New Roman"/>
          <w:b/>
          <w:sz w:val="24"/>
          <w:szCs w:val="24"/>
        </w:rPr>
        <w:lastRenderedPageBreak/>
        <w:t>1. Introduction</w:t>
      </w:r>
    </w:p>
    <w:p w14:paraId="35FC1C17" w14:textId="7E52198F" w:rsidR="007D3BEB" w:rsidRDefault="00000000">
      <w:pPr>
        <w:shd w:val="clear" w:color="auto" w:fill="FFFFFF"/>
        <w:spacing w:line="480" w:lineRule="auto"/>
        <w:ind w:firstLine="720"/>
        <w:jc w:val="both"/>
        <w:rPr>
          <w:rFonts w:ascii="Times New Roman" w:eastAsia="AdvTTe692faf0" w:hAnsi="Times New Roman" w:cs="Times New Roman"/>
          <w:sz w:val="24"/>
          <w:szCs w:val="24"/>
          <w:lang w:eastAsia="zh-CN"/>
        </w:rPr>
      </w:pPr>
      <w:r>
        <w:rPr>
          <w:rFonts w:ascii="Times New Roman" w:hAnsi="Times New Roman" w:cs="Times New Roman"/>
          <w:sz w:val="24"/>
          <w:szCs w:val="24"/>
        </w:rPr>
        <w:t xml:space="preserve">India has many small, medium and large ports along its coast, some of which are natural </w:t>
      </w:r>
      <w:r>
        <w:rPr>
          <w:rFonts w:ascii="Times New Roman" w:eastAsia="Times New Roman" w:hAnsi="Times New Roman" w:cs="Times New Roman"/>
          <w:sz w:val="24"/>
          <w:szCs w:val="24"/>
        </w:rPr>
        <w:t>harbor</w:t>
      </w:r>
      <w:r>
        <w:rPr>
          <w:rFonts w:ascii="Times New Roman" w:hAnsi="Times New Roman" w:cs="Times New Roman"/>
          <w:sz w:val="24"/>
          <w:szCs w:val="24"/>
        </w:rPr>
        <w:t xml:space="preserve">. Various kinds of anthropocentric and harbour activities are currently polluting port waters by assimilating substantial amounts of  waste depending upon its capacity, while the hydrodynamics of the region play a greater role in further dispersion of waste contaminants. Past and current study analysis on marine pollution proves that increasing port activities which could contribute to increased concentration of toxic heavy metals, petroleum hydrocarbons, phenols and many other toxic compounds into </w:t>
      </w:r>
      <w:r>
        <w:rPr>
          <w:rFonts w:ascii="Times New Roman" w:eastAsia="Times New Roman" w:hAnsi="Times New Roman" w:cs="Times New Roman"/>
          <w:sz w:val="24"/>
          <w:szCs w:val="24"/>
        </w:rPr>
        <w:t>harbor</w:t>
      </w:r>
      <w:r>
        <w:rPr>
          <w:rFonts w:ascii="Times New Roman" w:hAnsi="Times New Roman" w:cs="Times New Roman"/>
          <w:sz w:val="24"/>
          <w:szCs w:val="24"/>
        </w:rPr>
        <w:t xml:space="preserve"> environments are greatly affecting  the  physico chemical properties of port environments [1] where many micro and </w:t>
      </w:r>
      <w:r w:rsidRPr="00083BFC">
        <w:rPr>
          <w:rFonts w:ascii="Times New Roman" w:hAnsi="Times New Roman" w:cs="Times New Roman"/>
          <w:sz w:val="24"/>
          <w:szCs w:val="24"/>
          <w:highlight w:val="yellow"/>
        </w:rPr>
        <w:t>macro aquatic organisms live.</w:t>
      </w:r>
      <w:r w:rsidR="00010292">
        <w:rPr>
          <w:rFonts w:ascii="Times New Roman" w:hAnsi="Times New Roman" w:cs="Times New Roman"/>
          <w:sz w:val="24"/>
          <w:szCs w:val="24"/>
          <w:highlight w:val="yellow"/>
        </w:rPr>
        <w:t xml:space="preserve"> “</w:t>
      </w:r>
      <w:r w:rsidRPr="00083BFC">
        <w:rPr>
          <w:rFonts w:ascii="Times New Roman" w:eastAsia="AdvTTe692faf0" w:hAnsi="Times New Roman" w:cs="Times New Roman"/>
          <w:sz w:val="24"/>
          <w:szCs w:val="24"/>
          <w:highlight w:val="yellow"/>
          <w:lang w:eastAsia="zh-CN"/>
        </w:rPr>
        <w:t>Marine environment as a complex ecosystem is influenced by physical, chemical</w:t>
      </w:r>
      <w:r>
        <w:rPr>
          <w:rFonts w:ascii="Times New Roman" w:eastAsia="AdvTTe692faf0" w:hAnsi="Times New Roman" w:cs="Times New Roman"/>
          <w:sz w:val="24"/>
          <w:szCs w:val="24"/>
          <w:lang w:eastAsia="zh-CN"/>
        </w:rPr>
        <w:t xml:space="preserve"> and biological processes which harbour a rich diversity of </w:t>
      </w:r>
      <w:r>
        <w:rPr>
          <w:rFonts w:ascii="Times New Roman" w:eastAsia="AdvTTe692faf0 + fb" w:hAnsi="Times New Roman" w:cs="Times New Roman"/>
          <w:sz w:val="24"/>
          <w:szCs w:val="24"/>
          <w:lang w:eastAsia="zh-CN"/>
        </w:rPr>
        <w:t>fl</w:t>
      </w:r>
      <w:r>
        <w:rPr>
          <w:rFonts w:ascii="Times New Roman" w:eastAsia="AdvTTe692faf0" w:hAnsi="Times New Roman" w:cs="Times New Roman"/>
          <w:sz w:val="24"/>
          <w:szCs w:val="24"/>
          <w:lang w:eastAsia="zh-CN"/>
        </w:rPr>
        <w:t>ora and fauna</w:t>
      </w:r>
      <w:r w:rsidR="00010292">
        <w:rPr>
          <w:rFonts w:ascii="Times New Roman" w:eastAsia="AdvTTe692faf0" w:hAnsi="Times New Roman" w:cs="Times New Roman"/>
          <w:sz w:val="24"/>
          <w:szCs w:val="24"/>
          <w:lang w:eastAsia="zh-CN"/>
        </w:rPr>
        <w:t>”</w:t>
      </w:r>
      <w:r>
        <w:rPr>
          <w:rFonts w:ascii="Times New Roman" w:eastAsia="AdvTTe692faf0" w:hAnsi="Times New Roman" w:cs="Times New Roman"/>
          <w:sz w:val="24"/>
          <w:szCs w:val="24"/>
          <w:lang w:eastAsia="zh-CN"/>
        </w:rPr>
        <w:t xml:space="preserve"> [2]. Compared to open ocean, coastal area is more dynamic because of its interaction with the terrestrial zone, which brings about variation in its physico</w:t>
      </w:r>
      <w:r>
        <w:rPr>
          <w:rFonts w:ascii="Times New Roman" w:eastAsia="AdvTTe692faf0 + 20" w:hAnsi="Times New Roman" w:cs="Times New Roman"/>
          <w:sz w:val="24"/>
          <w:szCs w:val="24"/>
          <w:lang w:eastAsia="zh-CN"/>
        </w:rPr>
        <w:t>‐</w:t>
      </w:r>
      <w:r>
        <w:rPr>
          <w:rFonts w:ascii="Times New Roman" w:eastAsia="AdvTTe692faf0" w:hAnsi="Times New Roman" w:cs="Times New Roman"/>
          <w:sz w:val="24"/>
          <w:szCs w:val="24"/>
          <w:lang w:eastAsia="zh-CN"/>
        </w:rPr>
        <w:t>chemical parameters.</w:t>
      </w:r>
    </w:p>
    <w:p w14:paraId="23CE7EB7" w14:textId="10268FD1" w:rsidR="007D3BEB" w:rsidRPr="00083BFC" w:rsidRDefault="00010292">
      <w:pPr>
        <w:shd w:val="clear" w:color="auto" w:fill="FFFFFF"/>
        <w:spacing w:line="480" w:lineRule="auto"/>
        <w:jc w:val="both"/>
        <w:rPr>
          <w:rFonts w:ascii="Times New Roman" w:eastAsia="AdvTTe692faf0" w:hAnsi="Times New Roman" w:cs="Times New Roman"/>
          <w:sz w:val="24"/>
          <w:szCs w:val="24"/>
          <w:highlight w:val="yellow"/>
          <w:lang w:eastAsia="zh-CN"/>
        </w:rPr>
      </w:pPr>
      <w:r>
        <w:rPr>
          <w:rFonts w:ascii="Times New Roman" w:eastAsia="AdvTTe692faf0" w:hAnsi="Times New Roman" w:cs="Times New Roman"/>
          <w:sz w:val="24"/>
          <w:szCs w:val="24"/>
          <w:lang w:eastAsia="zh-CN"/>
        </w:rPr>
        <w:t>“The biological productivity of the marine system is dependent on the complex physical, chemical and biological processes, the source of pollution load, nutrient content, and availability of biomass” [3]. “Various valuable biotic and abiotic resources are the source of income for significant portions of the global population” [4]. “</w:t>
      </w:r>
      <w:r>
        <w:rPr>
          <w:rFonts w:ascii="Times New Roman" w:hAnsi="Times New Roman" w:cs="Times New Roman"/>
          <w:sz w:val="24"/>
          <w:szCs w:val="24"/>
        </w:rPr>
        <w:t>Physico-chemical parameters, such as temperature, salinity, pH, nitrate, nitrite, ammonia, and silicate have a significant impacts on phytoplankton growth and diversit</w:t>
      </w:r>
      <w:r>
        <w:rPr>
          <w:rFonts w:ascii="Times New Roman" w:hAnsi="Times New Roman" w:cs="Times New Roman"/>
          <w:sz w:val="24"/>
          <w:szCs w:val="24"/>
          <w:shd w:val="clear" w:color="auto" w:fill="FFFFFF"/>
        </w:rPr>
        <w:t>y” [5]. “Th</w:t>
      </w:r>
      <w:r>
        <w:rPr>
          <w:rFonts w:ascii="Times New Roman" w:hAnsi="Times New Roman" w:cs="Times New Roman"/>
          <w:sz w:val="24"/>
          <w:szCs w:val="24"/>
        </w:rPr>
        <w:t>e  interaction with physico-</w:t>
      </w:r>
      <w:r w:rsidRPr="00083BFC">
        <w:rPr>
          <w:rFonts w:ascii="Times New Roman" w:hAnsi="Times New Roman" w:cs="Times New Roman"/>
          <w:sz w:val="24"/>
          <w:szCs w:val="24"/>
          <w:highlight w:val="yellow"/>
        </w:rPr>
        <w:t>chemical parameters of water act as a major factor in controlling the phytoplankton dynamics of the water</w:t>
      </w:r>
      <w:r>
        <w:rPr>
          <w:rFonts w:ascii="Times New Roman" w:hAnsi="Times New Roman" w:cs="Times New Roman"/>
          <w:sz w:val="24"/>
          <w:szCs w:val="24"/>
          <w:highlight w:val="yellow"/>
        </w:rPr>
        <w:t>”</w:t>
      </w:r>
      <w:r w:rsidRPr="00083BFC">
        <w:rPr>
          <w:rFonts w:ascii="Times New Roman" w:hAnsi="Times New Roman" w:cs="Times New Roman"/>
          <w:sz w:val="24"/>
          <w:szCs w:val="24"/>
          <w:highlight w:val="yellow"/>
        </w:rPr>
        <w:t xml:space="preserve"> [6].</w:t>
      </w:r>
    </w:p>
    <w:p w14:paraId="43DFFC96" w14:textId="77777777" w:rsidR="007D3BEB" w:rsidRDefault="00000000">
      <w:pPr>
        <w:shd w:val="clear" w:color="auto" w:fill="FFFFFF"/>
        <w:spacing w:after="0" w:line="480" w:lineRule="auto"/>
        <w:ind w:firstLine="720"/>
        <w:jc w:val="both"/>
        <w:rPr>
          <w:rFonts w:ascii="Times New Roman" w:hAnsi="Times New Roman" w:cs="Times New Roman"/>
          <w:sz w:val="24"/>
          <w:szCs w:val="24"/>
        </w:rPr>
      </w:pPr>
      <w:r w:rsidRPr="00083BFC">
        <w:rPr>
          <w:rFonts w:ascii="Times New Roman" w:hAnsi="Times New Roman" w:cs="Times New Roman"/>
          <w:sz w:val="24"/>
          <w:szCs w:val="24"/>
          <w:highlight w:val="yellow"/>
        </w:rPr>
        <w:t>Phytoplankton and zooplankton which are the major microflora and fauna dwelling in  water [7].phytoplankton are the  primary producers</w:t>
      </w:r>
      <w:r>
        <w:rPr>
          <w:rFonts w:ascii="Times New Roman" w:hAnsi="Times New Roman" w:cs="Times New Roman"/>
          <w:sz w:val="24"/>
          <w:szCs w:val="24"/>
        </w:rPr>
        <w:t xml:space="preserve">  and secondary consumer in any aquatic ecosystem. According to [8] phytoplankton followed by zooplankton not only serve as food for  </w:t>
      </w:r>
      <w:r>
        <w:rPr>
          <w:rFonts w:ascii="Times New Roman" w:hAnsi="Times New Roman" w:cs="Times New Roman"/>
          <w:sz w:val="24"/>
          <w:szCs w:val="24"/>
        </w:rPr>
        <w:lastRenderedPageBreak/>
        <w:t xml:space="preserve">aquatic animal but also play an significant role in keeping the biological balance and quality of water[9]  in her work specified that  zooplankton play an vital role in the food chain, as they are next in trophic  level to primary consumers. Differentiated accumulation of taxonomically distinct microscopic organisms inspirations the trophodynamics, ecological energetics, cycling of material and aqua cultural  efficiency of all water form. Such important organisms which can restore the  climate changes are now getting detoriating due to significant variations in physico-chemical parameters due to environmental damage instigated by </w:t>
      </w:r>
      <w:r w:rsidRPr="00083BFC">
        <w:rPr>
          <w:rFonts w:ascii="Times New Roman" w:hAnsi="Times New Roman" w:cs="Times New Roman"/>
          <w:sz w:val="24"/>
          <w:szCs w:val="24"/>
          <w:highlight w:val="yellow"/>
        </w:rPr>
        <w:t>human activities, industrialization and  pace of urban development. So there is an severe societal and universal necessity to monitor the water quality, the biodiversity and aesthetic beauty of  such significant</w:t>
      </w:r>
      <w:r>
        <w:rPr>
          <w:rFonts w:ascii="Times New Roman" w:hAnsi="Times New Roman" w:cs="Times New Roman"/>
          <w:sz w:val="24"/>
          <w:szCs w:val="24"/>
        </w:rPr>
        <w:t xml:space="preserve"> marine environment. With this attention the present study was carried out with an intension to recognize the level of pollution caused by harbor activities on the ecology of the biotic floral (phytoplankton) and faunal (zooplankton) organism and to approximation diversity index of them in the nominated study sites, Chinnamuttom and Colachel </w:t>
      </w:r>
      <w:r>
        <w:rPr>
          <w:rFonts w:ascii="Times New Roman" w:eastAsia="Times New Roman" w:hAnsi="Times New Roman" w:cs="Times New Roman"/>
          <w:sz w:val="24"/>
          <w:szCs w:val="24"/>
        </w:rPr>
        <w:t>harbor</w:t>
      </w:r>
      <w:r>
        <w:rPr>
          <w:rFonts w:ascii="Times New Roman" w:hAnsi="Times New Roman" w:cs="Times New Roman"/>
          <w:sz w:val="24"/>
          <w:szCs w:val="24"/>
        </w:rPr>
        <w:t>, Bay of Bengal.</w:t>
      </w:r>
    </w:p>
    <w:p w14:paraId="02E9D2A0" w14:textId="77777777" w:rsidR="007D3BEB" w:rsidRDefault="007D3BEB">
      <w:pPr>
        <w:shd w:val="clear" w:color="auto" w:fill="FFFFFF"/>
        <w:spacing w:after="0" w:line="480" w:lineRule="auto"/>
        <w:ind w:firstLine="720"/>
        <w:jc w:val="both"/>
        <w:rPr>
          <w:rFonts w:ascii="Times New Roman" w:hAnsi="Times New Roman" w:cs="Times New Roman"/>
          <w:sz w:val="24"/>
          <w:szCs w:val="24"/>
        </w:rPr>
      </w:pPr>
    </w:p>
    <w:p w14:paraId="5F41E637" w14:textId="77777777" w:rsidR="007D3BEB" w:rsidRDefault="007D3BEB">
      <w:pPr>
        <w:shd w:val="clear" w:color="auto" w:fill="FFFFFF"/>
        <w:spacing w:after="0" w:line="480" w:lineRule="auto"/>
        <w:ind w:firstLine="720"/>
        <w:jc w:val="both"/>
        <w:rPr>
          <w:rFonts w:ascii="Times New Roman" w:hAnsi="Times New Roman" w:cs="Times New Roman"/>
          <w:sz w:val="24"/>
          <w:szCs w:val="24"/>
        </w:rPr>
      </w:pPr>
    </w:p>
    <w:p w14:paraId="7E29BE9F" w14:textId="77777777" w:rsidR="007D3BEB" w:rsidRDefault="007D3BEB">
      <w:pPr>
        <w:shd w:val="clear" w:color="auto" w:fill="FFFFFF"/>
        <w:spacing w:after="0" w:line="480" w:lineRule="auto"/>
        <w:ind w:firstLine="720"/>
        <w:jc w:val="both"/>
        <w:rPr>
          <w:rFonts w:ascii="Times New Roman" w:hAnsi="Times New Roman" w:cs="Times New Roman"/>
          <w:sz w:val="24"/>
          <w:szCs w:val="24"/>
        </w:rPr>
      </w:pPr>
    </w:p>
    <w:p w14:paraId="2282C729" w14:textId="77777777" w:rsidR="007D3BEB" w:rsidRDefault="007D3BEB">
      <w:pPr>
        <w:shd w:val="clear" w:color="auto" w:fill="FFFFFF"/>
        <w:spacing w:after="0" w:line="480" w:lineRule="auto"/>
        <w:ind w:firstLine="720"/>
        <w:jc w:val="both"/>
        <w:rPr>
          <w:rFonts w:ascii="Times New Roman" w:hAnsi="Times New Roman" w:cs="Times New Roman"/>
          <w:sz w:val="24"/>
          <w:szCs w:val="24"/>
        </w:rPr>
      </w:pPr>
    </w:p>
    <w:p w14:paraId="0E1F2ADE" w14:textId="77777777" w:rsidR="007D3BEB" w:rsidRDefault="007D3BEB">
      <w:pPr>
        <w:shd w:val="clear" w:color="auto" w:fill="FFFFFF"/>
        <w:spacing w:after="0" w:line="480" w:lineRule="auto"/>
        <w:jc w:val="both"/>
        <w:rPr>
          <w:rFonts w:ascii="Times New Roman" w:hAnsi="Times New Roman" w:cs="Times New Roman"/>
          <w:sz w:val="24"/>
          <w:szCs w:val="24"/>
        </w:rPr>
      </w:pPr>
    </w:p>
    <w:p w14:paraId="5CBC3840" w14:textId="77777777" w:rsidR="007D3BEB" w:rsidRDefault="007D3BEB">
      <w:pPr>
        <w:shd w:val="clear" w:color="auto" w:fill="FFFFFF"/>
        <w:spacing w:after="0" w:line="480" w:lineRule="auto"/>
        <w:jc w:val="both"/>
        <w:rPr>
          <w:rFonts w:ascii="Times New Roman" w:hAnsi="Times New Roman" w:cs="Times New Roman"/>
          <w:sz w:val="24"/>
          <w:szCs w:val="24"/>
        </w:rPr>
      </w:pPr>
    </w:p>
    <w:p w14:paraId="3BC6D288" w14:textId="77777777" w:rsidR="007D3BEB" w:rsidRDefault="007D3BEB">
      <w:pPr>
        <w:shd w:val="clear" w:color="auto" w:fill="FFFFFF"/>
        <w:spacing w:after="0" w:line="480" w:lineRule="auto"/>
        <w:jc w:val="both"/>
        <w:rPr>
          <w:rFonts w:ascii="Times New Roman" w:hAnsi="Times New Roman" w:cs="Times New Roman"/>
          <w:sz w:val="24"/>
          <w:szCs w:val="24"/>
        </w:rPr>
      </w:pPr>
    </w:p>
    <w:p w14:paraId="558778BB" w14:textId="77777777" w:rsidR="007D3BEB" w:rsidRDefault="007D3BEB">
      <w:pPr>
        <w:shd w:val="clear" w:color="auto" w:fill="FFFFFF"/>
        <w:spacing w:after="0" w:line="480" w:lineRule="auto"/>
        <w:jc w:val="both"/>
        <w:rPr>
          <w:rFonts w:ascii="Times New Roman" w:hAnsi="Times New Roman" w:cs="Times New Roman"/>
          <w:sz w:val="24"/>
          <w:szCs w:val="24"/>
        </w:rPr>
      </w:pPr>
    </w:p>
    <w:p w14:paraId="492F8928" w14:textId="77777777" w:rsidR="007D3BEB" w:rsidRDefault="007D3BEB">
      <w:pPr>
        <w:shd w:val="clear" w:color="auto" w:fill="FFFFFF"/>
        <w:spacing w:after="0" w:line="480" w:lineRule="auto"/>
        <w:jc w:val="both"/>
        <w:rPr>
          <w:rFonts w:ascii="Times New Roman" w:hAnsi="Times New Roman" w:cs="Times New Roman"/>
          <w:sz w:val="24"/>
          <w:szCs w:val="24"/>
        </w:rPr>
      </w:pPr>
    </w:p>
    <w:p w14:paraId="3FAD9A99" w14:textId="77777777" w:rsidR="007D3BEB" w:rsidRDefault="007D3BEB">
      <w:pPr>
        <w:shd w:val="clear" w:color="auto" w:fill="FFFFFF"/>
        <w:autoSpaceDE w:val="0"/>
        <w:autoSpaceDN w:val="0"/>
        <w:adjustRightInd w:val="0"/>
        <w:spacing w:after="0" w:line="480" w:lineRule="auto"/>
        <w:jc w:val="both"/>
        <w:rPr>
          <w:rFonts w:ascii="Times New Roman" w:hAnsi="Times New Roman"/>
          <w:b/>
          <w:sz w:val="24"/>
          <w:szCs w:val="24"/>
        </w:rPr>
      </w:pPr>
    </w:p>
    <w:p w14:paraId="0210BBF9" w14:textId="77777777" w:rsidR="007D3BEB" w:rsidRDefault="00000000">
      <w:pPr>
        <w:shd w:val="clear" w:color="auto" w:fill="FFFFFF"/>
        <w:autoSpaceDE w:val="0"/>
        <w:autoSpaceDN w:val="0"/>
        <w:adjustRightInd w:val="0"/>
        <w:spacing w:after="0" w:line="480" w:lineRule="auto"/>
        <w:jc w:val="both"/>
        <w:rPr>
          <w:rFonts w:ascii="Times New Roman" w:hAnsi="Times New Roman"/>
          <w:b/>
          <w:sz w:val="24"/>
          <w:szCs w:val="24"/>
        </w:rPr>
      </w:pPr>
      <w:r>
        <w:rPr>
          <w:rFonts w:ascii="Times New Roman" w:hAnsi="Times New Roman"/>
          <w:b/>
          <w:sz w:val="24"/>
          <w:szCs w:val="24"/>
        </w:rPr>
        <w:lastRenderedPageBreak/>
        <w:t>2. Materials and Methods</w:t>
      </w:r>
    </w:p>
    <w:p w14:paraId="5707F182" w14:textId="77777777" w:rsidR="007D3BEB" w:rsidRDefault="00000000">
      <w:pPr>
        <w:shd w:val="clear" w:color="auto" w:fill="FFFFFF"/>
        <w:autoSpaceDE w:val="0"/>
        <w:autoSpaceDN w:val="0"/>
        <w:adjustRightInd w:val="0"/>
        <w:spacing w:after="0" w:line="480" w:lineRule="auto"/>
        <w:jc w:val="both"/>
        <w:rPr>
          <w:rFonts w:ascii="Times New Roman" w:hAnsi="Times New Roman" w:cs="Times New Roman"/>
          <w:i/>
          <w:sz w:val="24"/>
          <w:szCs w:val="24"/>
        </w:rPr>
      </w:pPr>
      <w:r>
        <w:rPr>
          <w:rFonts w:ascii="Times New Roman" w:hAnsi="Times New Roman"/>
          <w:i/>
          <w:sz w:val="24"/>
          <w:szCs w:val="24"/>
        </w:rPr>
        <w:t>2.1. Site description</w:t>
      </w:r>
    </w:p>
    <w:p w14:paraId="66C8EEF4" w14:textId="77777777" w:rsidR="007D3BEB" w:rsidRDefault="00000000">
      <w:pPr>
        <w:shd w:val="clear" w:color="auto" w:fill="FFFFFF"/>
        <w:spacing w:after="0" w:line="480" w:lineRule="auto"/>
        <w:ind w:firstLine="720"/>
        <w:jc w:val="both"/>
        <w:rPr>
          <w:rFonts w:ascii="Times New Roman" w:hAnsi="Times New Roman"/>
          <w:sz w:val="24"/>
          <w:szCs w:val="24"/>
        </w:rPr>
      </w:pPr>
      <w:r>
        <w:rPr>
          <w:rFonts w:ascii="Times New Roman" w:hAnsi="Times New Roman"/>
          <w:sz w:val="24"/>
          <w:szCs w:val="24"/>
        </w:rPr>
        <w:t xml:space="preserve">Kanyakumari district having an area of 1672 sq. km occupies 1.29% of the total extent of Tamil Nadu is home to nearly 1.7 million people with 44 villages and 36,000 families who were totally dependent on fishing occuption. Nearly 4, 000 hectares of land is under inland fishing. </w:t>
      </w:r>
      <w:r>
        <w:rPr>
          <w:rFonts w:ascii="Times New Roman" w:hAnsi="Times New Roman"/>
          <w:sz w:val="24"/>
          <w:szCs w:val="24"/>
        </w:rPr>
        <w:br/>
        <w:t xml:space="preserve">In order to meet international standards, it is imperative to have world class fishing </w:t>
      </w:r>
      <w:r>
        <w:rPr>
          <w:rFonts w:ascii="Times New Roman" w:eastAsia="Times New Roman" w:hAnsi="Times New Roman" w:cs="Times New Roman"/>
          <w:sz w:val="24"/>
          <w:szCs w:val="24"/>
        </w:rPr>
        <w:t>harbor</w:t>
      </w:r>
      <w:r>
        <w:rPr>
          <w:rFonts w:ascii="Times New Roman" w:hAnsi="Times New Roman"/>
          <w:sz w:val="24"/>
          <w:szCs w:val="24"/>
        </w:rPr>
        <w:t xml:space="preserve">. Kanyakumari stands to gain with a number of fishing </w:t>
      </w:r>
      <w:r>
        <w:rPr>
          <w:rFonts w:ascii="Times New Roman" w:eastAsia="Times New Roman" w:hAnsi="Times New Roman" w:cs="Times New Roman"/>
          <w:sz w:val="24"/>
          <w:szCs w:val="24"/>
        </w:rPr>
        <w:t>harbor</w:t>
      </w:r>
      <w:r>
        <w:rPr>
          <w:rFonts w:ascii="Times New Roman" w:hAnsi="Times New Roman"/>
          <w:sz w:val="24"/>
          <w:szCs w:val="24"/>
        </w:rPr>
        <w:t xml:space="preserve"> works in progress. Chinnamuttom lies between the coordinates (Lat. 8°5'45"N; Long. 77°33'47"E). Colachel, which has always been a fishing </w:t>
      </w:r>
      <w:r>
        <w:rPr>
          <w:rFonts w:ascii="Times New Roman" w:eastAsia="Times New Roman" w:hAnsi="Times New Roman" w:cs="Times New Roman"/>
          <w:sz w:val="24"/>
          <w:szCs w:val="24"/>
        </w:rPr>
        <w:t>harbor</w:t>
      </w:r>
      <w:r>
        <w:rPr>
          <w:rFonts w:ascii="Times New Roman" w:hAnsi="Times New Roman"/>
          <w:sz w:val="24"/>
          <w:szCs w:val="24"/>
        </w:rPr>
        <w:t xml:space="preserve"> is located on the Eastern coastal </w:t>
      </w:r>
      <w:r w:rsidRPr="00083BFC">
        <w:rPr>
          <w:rFonts w:ascii="Times New Roman" w:hAnsi="Times New Roman"/>
          <w:sz w:val="24"/>
          <w:szCs w:val="24"/>
          <w:highlight w:val="yellow"/>
        </w:rPr>
        <w:t xml:space="preserve">side of Kanyakumari District that falls in between the coordinates (Lat. </w:t>
      </w:r>
      <w:hyperlink r:id="rId93" w:history="1">
        <w:r w:rsidRPr="00083BFC">
          <w:rPr>
            <w:rFonts w:ascii="Times New Roman" w:hAnsi="Times New Roman"/>
            <w:sz w:val="24"/>
            <w:szCs w:val="24"/>
            <w:highlight w:val="yellow"/>
          </w:rPr>
          <w:t>8°09′N; Long. 77°08′E</w:t>
        </w:r>
      </w:hyperlink>
      <w:r w:rsidRPr="00083BFC">
        <w:rPr>
          <w:highlight w:val="yellow"/>
        </w:rPr>
        <w:t>)</w:t>
      </w:r>
      <w:r w:rsidRPr="00083BFC">
        <w:rPr>
          <w:rFonts w:ascii="Times New Roman" w:hAnsi="Times New Roman"/>
          <w:sz w:val="24"/>
          <w:szCs w:val="24"/>
          <w:highlight w:val="yellow"/>
        </w:rPr>
        <w:t xml:space="preserve"> w</w:t>
      </w:r>
      <w:r>
        <w:rPr>
          <w:rFonts w:ascii="Times New Roman" w:hAnsi="Times New Roman"/>
          <w:sz w:val="24"/>
          <w:szCs w:val="24"/>
        </w:rPr>
        <w:t xml:space="preserve">here the Eastern and Western backwaters approaches as the livelihood of most people around this </w:t>
      </w:r>
      <w:r>
        <w:rPr>
          <w:rFonts w:ascii="Times New Roman" w:eastAsia="Times New Roman" w:hAnsi="Times New Roman" w:cs="Times New Roman"/>
          <w:sz w:val="24"/>
          <w:szCs w:val="24"/>
        </w:rPr>
        <w:t>harbor</w:t>
      </w:r>
      <w:r>
        <w:rPr>
          <w:rFonts w:ascii="Times New Roman" w:hAnsi="Times New Roman"/>
          <w:sz w:val="24"/>
          <w:szCs w:val="24"/>
        </w:rPr>
        <w:t xml:space="preserve"> is fisheries dependent. </w:t>
      </w:r>
    </w:p>
    <w:p w14:paraId="4583F89B" w14:textId="77777777" w:rsidR="007D3BEB" w:rsidRDefault="00000000">
      <w:pPr>
        <w:shd w:val="clear" w:color="auto" w:fill="FFFFFF"/>
        <w:spacing w:line="480" w:lineRule="auto"/>
        <w:jc w:val="both"/>
        <w:rPr>
          <w:rFonts w:ascii="Times New Roman" w:hAnsi="Times New Roman"/>
          <w:i/>
          <w:sz w:val="24"/>
          <w:szCs w:val="24"/>
        </w:rPr>
      </w:pPr>
      <w:r>
        <w:rPr>
          <w:rFonts w:ascii="Times New Roman" w:hAnsi="Times New Roman"/>
          <w:i/>
          <w:sz w:val="24"/>
          <w:szCs w:val="24"/>
        </w:rPr>
        <w:t>2.2. Selection of sampling stations and sample collection</w:t>
      </w:r>
    </w:p>
    <w:p w14:paraId="72E536B6" w14:textId="77777777" w:rsidR="007D3BEB" w:rsidRDefault="00000000">
      <w:pPr>
        <w:shd w:val="clear" w:color="auto" w:fill="FFFFFF"/>
        <w:spacing w:after="0" w:line="480" w:lineRule="auto"/>
        <w:ind w:firstLine="720"/>
        <w:jc w:val="both"/>
        <w:rPr>
          <w:rFonts w:ascii="Times New Roman" w:hAnsi="Times New Roman"/>
          <w:b/>
          <w:i/>
          <w:sz w:val="24"/>
          <w:szCs w:val="24"/>
        </w:rPr>
      </w:pPr>
      <w:r>
        <w:rPr>
          <w:rFonts w:ascii="Times New Roman" w:hAnsi="Times New Roman"/>
          <w:sz w:val="24"/>
          <w:szCs w:val="24"/>
        </w:rPr>
        <w:t xml:space="preserve">The sample collection was carried out at the following two stations: Station - I Chinnamuttom fishing harbour situated nearly 2 km away from Kanyakumari. Station - II Colachel harbor, a natural </w:t>
      </w:r>
      <w:r>
        <w:rPr>
          <w:rFonts w:ascii="Times New Roman" w:eastAsia="Times New Roman" w:hAnsi="Times New Roman" w:cs="Times New Roman"/>
          <w:sz w:val="24"/>
          <w:szCs w:val="24"/>
        </w:rPr>
        <w:t>harbour</w:t>
      </w:r>
      <w:r>
        <w:rPr>
          <w:rFonts w:ascii="Times New Roman" w:hAnsi="Times New Roman"/>
          <w:sz w:val="24"/>
          <w:szCs w:val="24"/>
        </w:rPr>
        <w:t xml:space="preserve"> situated 20 km left from Nagarcoil in Kanyakumari district in Tamil Nadu. According to the standard procedures the water </w:t>
      </w:r>
      <w:r w:rsidRPr="00083BFC">
        <w:rPr>
          <w:rFonts w:ascii="Times New Roman" w:hAnsi="Times New Roman"/>
          <w:sz w:val="24"/>
          <w:szCs w:val="24"/>
          <w:highlight w:val="yellow"/>
        </w:rPr>
        <w:t xml:space="preserve">samples were collected in clean polythene bottles without any air bubbles. The bottles were washed before sampling and forcefully sealed after collection and labeled in the field. The collected samples </w:t>
      </w:r>
      <w:r>
        <w:rPr>
          <w:rFonts w:ascii="Times New Roman" w:hAnsi="Times New Roman"/>
          <w:sz w:val="24"/>
          <w:szCs w:val="24"/>
        </w:rPr>
        <w:t xml:space="preserve">were kept in ice box to maintain the thermostatic condition till it reaches the laboratory. </w:t>
      </w:r>
    </w:p>
    <w:p w14:paraId="5E70CD3D" w14:textId="77777777" w:rsidR="007D3BEB" w:rsidRDefault="00000000">
      <w:pPr>
        <w:shd w:val="clear" w:color="auto" w:fill="FFFFFF"/>
        <w:spacing w:after="0" w:line="480" w:lineRule="auto"/>
        <w:jc w:val="both"/>
        <w:rPr>
          <w:rFonts w:ascii="Times New Roman" w:hAnsi="Times New Roman"/>
          <w:i/>
          <w:sz w:val="24"/>
          <w:szCs w:val="24"/>
        </w:rPr>
      </w:pPr>
      <w:r>
        <w:rPr>
          <w:rFonts w:ascii="Times New Roman" w:hAnsi="Times New Roman"/>
          <w:i/>
          <w:sz w:val="24"/>
          <w:szCs w:val="24"/>
        </w:rPr>
        <w:t>2.3. Analaytical methods to determine the water quality parameters</w:t>
      </w:r>
    </w:p>
    <w:p w14:paraId="287E975F" w14:textId="77777777" w:rsidR="007D3BEB" w:rsidRDefault="00000000">
      <w:pPr>
        <w:shd w:val="clear" w:color="auto" w:fill="FFFFFF"/>
        <w:spacing w:after="0" w:line="480" w:lineRule="auto"/>
        <w:ind w:firstLine="720"/>
        <w:jc w:val="both"/>
        <w:rPr>
          <w:rFonts w:ascii="Times New Roman" w:hAnsi="Times New Roman"/>
          <w:i/>
          <w:sz w:val="24"/>
          <w:szCs w:val="24"/>
          <w:lang w:eastAsia="zh-CN"/>
        </w:rPr>
      </w:pPr>
      <w:r>
        <w:rPr>
          <w:rFonts w:ascii="Times New Roman" w:hAnsi="Times New Roman"/>
          <w:sz w:val="24"/>
          <w:szCs w:val="24"/>
        </w:rPr>
        <w:t xml:space="preserve">Several water quality variables were monitored and water samples were observed over a period of one year (July 2021 - June 2022). Surface water temperature and atmospheric temperature was measured using a digital multi-stem thermometer of 0.1°C accuracy. Salinity was </w:t>
      </w:r>
      <w:r>
        <w:rPr>
          <w:rFonts w:ascii="Times New Roman" w:hAnsi="Times New Roman"/>
          <w:sz w:val="24"/>
          <w:szCs w:val="24"/>
        </w:rPr>
        <w:lastRenderedPageBreak/>
        <w:t xml:space="preserve">valued using a hand-held refract </w:t>
      </w:r>
      <w:r w:rsidRPr="00083BFC">
        <w:rPr>
          <w:rFonts w:ascii="Times New Roman" w:hAnsi="Times New Roman"/>
          <w:sz w:val="24"/>
          <w:szCs w:val="24"/>
          <w:highlight w:val="yellow"/>
        </w:rPr>
        <w:t xml:space="preserve">meter (Atago hand refract meter, Japan) and the pH (hydrogen ion concentration) was analysed using a pH pen (pH tester, Malaysia) with the accuracy of ±0.1. Dissolved oxygen (DO) was assessed </w:t>
      </w:r>
      <w:r>
        <w:rPr>
          <w:rFonts w:ascii="Times New Roman" w:hAnsi="Times New Roman"/>
          <w:sz w:val="24"/>
          <w:szCs w:val="24"/>
        </w:rPr>
        <w:t>by the modified Winkler's method [10] . Surface water samples were filtered using a Millipore filtering system through a 0.45 μm GF/C filter paper and dissolved inorganic nutrients such as NO</w:t>
      </w:r>
      <w:r>
        <w:rPr>
          <w:rFonts w:ascii="Times New Roman" w:hAnsi="Times New Roman"/>
          <w:sz w:val="24"/>
          <w:szCs w:val="24"/>
          <w:vertAlign w:val="subscript"/>
        </w:rPr>
        <w:t>2</w:t>
      </w:r>
      <w:r>
        <w:rPr>
          <w:rFonts w:ascii="Times New Roman" w:hAnsi="Times New Roman"/>
          <w:sz w:val="24"/>
          <w:szCs w:val="24"/>
        </w:rPr>
        <w:t xml:space="preserve"> was measured by a colorimetric method using sulphanilamide [10],  NO</w:t>
      </w:r>
      <w:r>
        <w:rPr>
          <w:rFonts w:ascii="Times New Roman" w:hAnsi="Times New Roman"/>
          <w:sz w:val="24"/>
          <w:szCs w:val="24"/>
          <w:vertAlign w:val="subscript"/>
        </w:rPr>
        <w:t>3</w:t>
      </w:r>
      <w:r>
        <w:rPr>
          <w:rFonts w:ascii="Times New Roman" w:hAnsi="Times New Roman"/>
          <w:sz w:val="24"/>
          <w:szCs w:val="24"/>
        </w:rPr>
        <w:t xml:space="preserve"> by the cadmium </w:t>
      </w:r>
      <w:r w:rsidRPr="00083BFC">
        <w:rPr>
          <w:rFonts w:ascii="Times New Roman" w:hAnsi="Times New Roman"/>
          <w:sz w:val="24"/>
          <w:szCs w:val="24"/>
          <w:highlight w:val="yellow"/>
        </w:rPr>
        <w:t>reduction method [10], PO</w:t>
      </w:r>
      <w:r w:rsidRPr="00083BFC">
        <w:rPr>
          <w:rFonts w:ascii="Times New Roman" w:hAnsi="Times New Roman"/>
          <w:sz w:val="24"/>
          <w:szCs w:val="24"/>
          <w:highlight w:val="yellow"/>
          <w:vertAlign w:val="subscript"/>
        </w:rPr>
        <w:t>4</w:t>
      </w:r>
      <w:r w:rsidRPr="00083BFC">
        <w:rPr>
          <w:rFonts w:ascii="Times New Roman" w:hAnsi="Times New Roman"/>
          <w:sz w:val="24"/>
          <w:szCs w:val="24"/>
          <w:highlight w:val="yellow"/>
        </w:rPr>
        <w:t xml:space="preserve"> by the ascorbic acid method [10]  reactive SiO</w:t>
      </w:r>
      <w:r w:rsidRPr="00083BFC">
        <w:rPr>
          <w:rFonts w:ascii="Times New Roman" w:hAnsi="Times New Roman"/>
          <w:sz w:val="24"/>
          <w:szCs w:val="24"/>
          <w:highlight w:val="yellow"/>
          <w:vertAlign w:val="subscript"/>
        </w:rPr>
        <w:t>2</w:t>
      </w:r>
      <w:r w:rsidRPr="00083BFC">
        <w:rPr>
          <w:rFonts w:ascii="Times New Roman" w:hAnsi="Times New Roman"/>
          <w:sz w:val="24"/>
          <w:szCs w:val="24"/>
          <w:highlight w:val="yellow"/>
        </w:rPr>
        <w:t xml:space="preserve"> by the molydate method (Str</w:t>
      </w:r>
      <w:r>
        <w:rPr>
          <w:rFonts w:ascii="Times New Roman" w:hAnsi="Times New Roman"/>
          <w:sz w:val="24"/>
          <w:szCs w:val="24"/>
        </w:rPr>
        <w:t>ickland and Parsons, 1968) using a PC based double beam spectrophotometer Systronics-2202) and NH</w:t>
      </w:r>
      <w:r>
        <w:rPr>
          <w:rFonts w:ascii="Times New Roman" w:hAnsi="Times New Roman"/>
          <w:sz w:val="24"/>
          <w:szCs w:val="24"/>
          <w:vertAlign w:val="subscript"/>
        </w:rPr>
        <w:t>3</w:t>
      </w:r>
      <w:r>
        <w:rPr>
          <w:rFonts w:ascii="Times New Roman" w:hAnsi="Times New Roman"/>
          <w:sz w:val="24"/>
          <w:szCs w:val="24"/>
        </w:rPr>
        <w:t xml:space="preserve">was estimated by [10] . </w:t>
      </w:r>
    </w:p>
    <w:p w14:paraId="1B81D4CE" w14:textId="77777777" w:rsidR="007D3BEB" w:rsidRDefault="00000000">
      <w:pPr>
        <w:shd w:val="clear" w:color="auto" w:fill="FFFFFF"/>
        <w:spacing w:after="0" w:line="480" w:lineRule="auto"/>
        <w:jc w:val="both"/>
        <w:rPr>
          <w:rFonts w:ascii="Times New Roman" w:hAnsi="Times New Roman" w:cs="Times New Roman"/>
          <w:sz w:val="24"/>
          <w:szCs w:val="24"/>
        </w:rPr>
      </w:pPr>
      <w:r>
        <w:rPr>
          <w:rFonts w:ascii="Times New Roman" w:hAnsi="Times New Roman" w:cs="Times New Roman"/>
          <w:i/>
          <w:sz w:val="24"/>
          <w:szCs w:val="24"/>
        </w:rPr>
        <w:t>2.4. Plankton analysis</w:t>
      </w:r>
    </w:p>
    <w:p w14:paraId="5ECDACA4" w14:textId="77777777" w:rsidR="007D3BEB" w:rsidRDefault="00000000">
      <w:pPr>
        <w:shd w:val="clear" w:color="auto" w:fill="FFFFFF"/>
        <w:spacing w:after="0" w:line="480" w:lineRule="auto"/>
        <w:ind w:firstLine="720"/>
        <w:jc w:val="both"/>
        <w:rPr>
          <w:rFonts w:ascii="Times New Roman" w:hAnsi="Times New Roman" w:cs="Times New Roman"/>
          <w:sz w:val="24"/>
          <w:szCs w:val="24"/>
        </w:rPr>
      </w:pPr>
      <w:r>
        <w:rPr>
          <w:rFonts w:ascii="Times New Roman" w:hAnsi="Times New Roman" w:cs="Times New Roman"/>
          <w:sz w:val="24"/>
          <w:szCs w:val="24"/>
        </w:rPr>
        <w:t xml:space="preserve">The plankton samples  from Chinnamuttom and Colachel fishing </w:t>
      </w:r>
      <w:r>
        <w:rPr>
          <w:rFonts w:ascii="Times New Roman" w:eastAsia="Times New Roman" w:hAnsi="Times New Roman" w:cs="Times New Roman"/>
          <w:sz w:val="24"/>
          <w:szCs w:val="24"/>
        </w:rPr>
        <w:t>harbor</w:t>
      </w:r>
      <w:r>
        <w:rPr>
          <w:rFonts w:ascii="Times New Roman" w:hAnsi="Times New Roman" w:cs="Times New Roman"/>
          <w:sz w:val="24"/>
          <w:szCs w:val="24"/>
        </w:rPr>
        <w:t xml:space="preserve"> were collected during July 2021 – June 2022 using standard Indian Ocean hand plankton net (47 μm for phytoplankton and 158 μm mesh for zooplankton) by towing horizontally at surface for 30 minutes. The collected plankton samples were preserved with 5% of neutralized formalin for qualitative analysis. </w:t>
      </w:r>
      <w:r w:rsidRPr="00083BFC">
        <w:rPr>
          <w:rFonts w:ascii="Times New Roman" w:hAnsi="Times New Roman" w:cs="Times New Roman"/>
          <w:sz w:val="24"/>
          <w:szCs w:val="24"/>
          <w:highlight w:val="yellow"/>
        </w:rPr>
        <w:t xml:space="preserve">Phytoplankton was identified using the standard keys of [11,12,13,14,15,16,17&amp;18]. Zooplankton samples were identified by using standard keys of </w:t>
      </w:r>
      <w:r w:rsidRPr="00083BFC">
        <w:rPr>
          <w:rFonts w:ascii="Times New Roman" w:hAnsi="Times New Roman" w:cs="Times New Roman"/>
          <w:sz w:val="24"/>
          <w:szCs w:val="24"/>
          <w:highlight w:val="yellow"/>
          <w:shd w:val="clear" w:color="auto" w:fill="FFC000"/>
        </w:rPr>
        <w:t xml:space="preserve"> </w:t>
      </w:r>
      <w:r w:rsidRPr="00083BFC">
        <w:rPr>
          <w:rFonts w:ascii="Times New Roman" w:hAnsi="Times New Roman" w:cs="Times New Roman"/>
          <w:sz w:val="24"/>
          <w:szCs w:val="24"/>
          <w:highlight w:val="yellow"/>
          <w:shd w:val="clear" w:color="auto" w:fill="FFFFFF"/>
        </w:rPr>
        <w:t>[19].T</w:t>
      </w:r>
      <w:r w:rsidRPr="00083BFC">
        <w:rPr>
          <w:rFonts w:ascii="Times New Roman" w:hAnsi="Times New Roman" w:cs="Times New Roman"/>
          <w:sz w:val="24"/>
          <w:szCs w:val="24"/>
          <w:highlight w:val="yellow"/>
        </w:rPr>
        <w:t>he taxonomic identification was done</w:t>
      </w:r>
      <w:r>
        <w:rPr>
          <w:rFonts w:ascii="Times New Roman" w:hAnsi="Times New Roman" w:cs="Times New Roman"/>
          <w:sz w:val="24"/>
          <w:szCs w:val="24"/>
        </w:rPr>
        <w:t xml:space="preserve"> under the compound microscope at a magnification of 10 x 40 x 100, and they were photographically using Inverted Biological Microscope. </w:t>
      </w:r>
    </w:p>
    <w:p w14:paraId="1364E633" w14:textId="77777777" w:rsidR="007D3BEB" w:rsidRDefault="00000000">
      <w:pPr>
        <w:shd w:val="clear" w:color="auto" w:fill="FFFFFF"/>
        <w:spacing w:after="0" w:line="480" w:lineRule="auto"/>
        <w:jc w:val="both"/>
        <w:rPr>
          <w:rFonts w:ascii="Times New Roman" w:hAnsi="Times New Roman" w:cs="Times New Roman"/>
          <w:i/>
          <w:sz w:val="24"/>
          <w:szCs w:val="24"/>
        </w:rPr>
      </w:pPr>
      <w:r>
        <w:rPr>
          <w:rFonts w:ascii="Times New Roman" w:hAnsi="Times New Roman" w:cs="Times New Roman"/>
          <w:i/>
          <w:sz w:val="24"/>
          <w:szCs w:val="24"/>
        </w:rPr>
        <w:t>2.5. Statistical analysis</w:t>
      </w:r>
    </w:p>
    <w:p w14:paraId="20DFE51B" w14:textId="77777777" w:rsidR="007D3BEB" w:rsidRDefault="00000000">
      <w:pPr>
        <w:shd w:val="clear" w:color="auto" w:fill="FFFFFF"/>
        <w:spacing w:after="0" w:line="480" w:lineRule="auto"/>
        <w:ind w:firstLine="720"/>
        <w:jc w:val="both"/>
        <w:rPr>
          <w:rFonts w:ascii="Times New Roman" w:hAnsi="Times New Roman" w:cs="Times New Roman"/>
          <w:sz w:val="24"/>
          <w:szCs w:val="24"/>
        </w:rPr>
      </w:pPr>
      <w:r>
        <w:rPr>
          <w:rFonts w:ascii="Times New Roman" w:hAnsi="Times New Roman" w:cs="Times New Roman"/>
          <w:sz w:val="24"/>
          <w:szCs w:val="24"/>
        </w:rPr>
        <w:t>Different statistical tools were used to know the diversity indices, richness and evenness using the biodiversity software, PRIMER (Ver. 6.1.11) and Origin Pro 8.0. Biodiversity indices were calculated following the standard formulas; species diversity (</w:t>
      </w:r>
      <w:r>
        <w:rPr>
          <w:rFonts w:ascii="Times New Roman" w:hAnsi="Times New Roman" w:cs="Times New Roman"/>
          <w:i/>
          <w:sz w:val="24"/>
          <w:szCs w:val="24"/>
        </w:rPr>
        <w:t>H’</w:t>
      </w:r>
      <w:r>
        <w:rPr>
          <w:rFonts w:ascii="Times New Roman" w:hAnsi="Times New Roman" w:cs="Times New Roman"/>
          <w:sz w:val="24"/>
          <w:szCs w:val="24"/>
        </w:rPr>
        <w:t>) was calculated using the following formula [20] (</w:t>
      </w:r>
      <w:r>
        <w:rPr>
          <w:rFonts w:ascii="Times New Roman" w:hAnsi="Times New Roman" w:cs="Times New Roman"/>
          <w:i/>
          <w:sz w:val="24"/>
          <w:szCs w:val="24"/>
        </w:rPr>
        <w:t>H’</w:t>
      </w:r>
      <w:r>
        <w:rPr>
          <w:rFonts w:ascii="Times New Roman" w:hAnsi="Times New Roman" w:cs="Times New Roman"/>
          <w:sz w:val="24"/>
          <w:szCs w:val="24"/>
        </w:rPr>
        <w:t xml:space="preserve"> = ∑</w:t>
      </w:r>
      <w:r>
        <w:rPr>
          <w:rFonts w:ascii="Times New Roman" w:hAnsi="Times New Roman" w:cs="Times New Roman"/>
          <w:i/>
          <w:sz w:val="24"/>
          <w:szCs w:val="24"/>
        </w:rPr>
        <w:t xml:space="preserve"> pi </w:t>
      </w:r>
      <w:r>
        <w:rPr>
          <w:rFonts w:ascii="Times New Roman" w:hAnsi="Times New Roman" w:cs="Times New Roman"/>
          <w:sz w:val="24"/>
          <w:szCs w:val="24"/>
        </w:rPr>
        <w:t>log</w:t>
      </w:r>
      <w:r>
        <w:rPr>
          <w:rFonts w:ascii="Times New Roman" w:hAnsi="Times New Roman" w:cs="Times New Roman"/>
          <w:sz w:val="24"/>
          <w:szCs w:val="24"/>
          <w:vertAlign w:val="subscript"/>
        </w:rPr>
        <w:t>2</w:t>
      </w:r>
      <w:r>
        <w:rPr>
          <w:rFonts w:ascii="Times New Roman" w:hAnsi="Times New Roman" w:cs="Times New Roman"/>
          <w:i/>
          <w:sz w:val="24"/>
          <w:szCs w:val="24"/>
        </w:rPr>
        <w:t>pi</w:t>
      </w:r>
      <w:r>
        <w:rPr>
          <w:rFonts w:ascii="Times New Roman" w:hAnsi="Times New Roman" w:cs="Times New Roman"/>
          <w:sz w:val="24"/>
          <w:szCs w:val="24"/>
        </w:rPr>
        <w:t xml:space="preserve">, where </w:t>
      </w:r>
      <w:r>
        <w:rPr>
          <w:rFonts w:ascii="Times New Roman" w:hAnsi="Times New Roman" w:cs="Times New Roman"/>
          <w:i/>
          <w:sz w:val="24"/>
          <w:szCs w:val="24"/>
        </w:rPr>
        <w:t>pi</w:t>
      </w:r>
      <w:r>
        <w:rPr>
          <w:rFonts w:ascii="Times New Roman" w:hAnsi="Times New Roman" w:cs="Times New Roman"/>
          <w:sz w:val="24"/>
          <w:szCs w:val="24"/>
        </w:rPr>
        <w:t xml:space="preserve"> is the proportion of individuals of each species belonging to the species of the total number of individuals. Species richness (</w:t>
      </w:r>
      <w:r>
        <w:rPr>
          <w:rFonts w:ascii="Times New Roman" w:hAnsi="Times New Roman" w:cs="Times New Roman"/>
          <w:i/>
          <w:sz w:val="24"/>
          <w:szCs w:val="24"/>
        </w:rPr>
        <w:t>D’</w:t>
      </w:r>
      <w:r>
        <w:rPr>
          <w:rFonts w:ascii="Times New Roman" w:hAnsi="Times New Roman" w:cs="Times New Roman"/>
          <w:sz w:val="24"/>
          <w:szCs w:val="24"/>
        </w:rPr>
        <w:t xml:space="preserve">) was calculated </w:t>
      </w:r>
      <w:r>
        <w:rPr>
          <w:rFonts w:ascii="Times New Roman" w:hAnsi="Times New Roman" w:cs="Times New Roman"/>
          <w:sz w:val="24"/>
          <w:szCs w:val="24"/>
        </w:rPr>
        <w:lastRenderedPageBreak/>
        <w:t xml:space="preserve">using the following formula given by [21] </w:t>
      </w:r>
      <w:r>
        <w:rPr>
          <w:rFonts w:ascii="Times New Roman" w:hAnsi="Times New Roman" w:cs="Times New Roman"/>
          <w:i/>
          <w:sz w:val="24"/>
          <w:szCs w:val="24"/>
        </w:rPr>
        <w:t xml:space="preserve">D’ = </w:t>
      </w:r>
      <w:r>
        <w:rPr>
          <w:rFonts w:ascii="Times New Roman" w:hAnsi="Times New Roman" w:cs="Times New Roman"/>
          <w:sz w:val="24"/>
          <w:szCs w:val="24"/>
        </w:rPr>
        <w:t>1 - C; C = ∑</w:t>
      </w:r>
      <w:r>
        <w:rPr>
          <w:rFonts w:ascii="Times New Roman" w:hAnsi="Times New Roman" w:cs="Times New Roman"/>
          <w:i/>
          <w:sz w:val="24"/>
          <w:szCs w:val="24"/>
        </w:rPr>
        <w:t>pi</w:t>
      </w:r>
      <w:r>
        <w:rPr>
          <w:rFonts w:ascii="Times New Roman" w:hAnsi="Times New Roman" w:cs="Times New Roman"/>
          <w:sz w:val="24"/>
          <w:szCs w:val="24"/>
          <w:vertAlign w:val="superscript"/>
        </w:rPr>
        <w:t>2</w:t>
      </w:r>
      <w:r>
        <w:rPr>
          <w:rFonts w:ascii="Times New Roman" w:hAnsi="Times New Roman" w:cs="Times New Roman"/>
          <w:sz w:val="24"/>
          <w:szCs w:val="24"/>
        </w:rPr>
        <w:t xml:space="preserve">; </w:t>
      </w:r>
      <w:r>
        <w:rPr>
          <w:rFonts w:ascii="Times New Roman" w:hAnsi="Times New Roman" w:cs="Times New Roman"/>
          <w:i/>
          <w:sz w:val="24"/>
          <w:szCs w:val="24"/>
        </w:rPr>
        <w:t>pi</w:t>
      </w:r>
      <w:r>
        <w:rPr>
          <w:rFonts w:ascii="Times New Roman" w:hAnsi="Times New Roman" w:cs="Times New Roman"/>
          <w:sz w:val="24"/>
          <w:szCs w:val="24"/>
        </w:rPr>
        <w:t xml:space="preserve"> = </w:t>
      </w:r>
      <w:r>
        <w:rPr>
          <w:rFonts w:ascii="Times New Roman" w:hAnsi="Times New Roman" w:cs="Times New Roman"/>
          <w:i/>
          <w:sz w:val="24"/>
          <w:szCs w:val="24"/>
        </w:rPr>
        <w:t>ni</w:t>
      </w:r>
      <w:r>
        <w:rPr>
          <w:rFonts w:ascii="Times New Roman" w:hAnsi="Times New Roman" w:cs="Times New Roman"/>
          <w:sz w:val="24"/>
          <w:szCs w:val="24"/>
        </w:rPr>
        <w:t>/</w:t>
      </w:r>
      <w:r>
        <w:rPr>
          <w:rFonts w:ascii="Times New Roman" w:hAnsi="Times New Roman" w:cs="Times New Roman"/>
          <w:i/>
          <w:sz w:val="24"/>
          <w:szCs w:val="24"/>
        </w:rPr>
        <w:t>N</w:t>
      </w:r>
      <w:r>
        <w:rPr>
          <w:rFonts w:ascii="Times New Roman" w:hAnsi="Times New Roman" w:cs="Times New Roman"/>
          <w:sz w:val="24"/>
          <w:szCs w:val="24"/>
        </w:rPr>
        <w:t>; evenness or equitability (</w:t>
      </w:r>
      <w:r>
        <w:rPr>
          <w:rFonts w:ascii="Times New Roman" w:hAnsi="Times New Roman" w:cs="Times New Roman"/>
          <w:i/>
          <w:sz w:val="24"/>
          <w:szCs w:val="24"/>
        </w:rPr>
        <w:t>J’</w:t>
      </w:r>
      <w:r>
        <w:rPr>
          <w:rFonts w:ascii="Times New Roman" w:hAnsi="Times New Roman" w:cs="Times New Roman"/>
          <w:sz w:val="24"/>
          <w:szCs w:val="24"/>
        </w:rPr>
        <w:t xml:space="preserve">) was calculated using[22] formula: </w:t>
      </w:r>
      <w:r>
        <w:rPr>
          <w:rFonts w:ascii="Times New Roman" w:hAnsi="Times New Roman" w:cs="Times New Roman"/>
          <w:i/>
          <w:sz w:val="24"/>
          <w:szCs w:val="24"/>
        </w:rPr>
        <w:t>J’</w:t>
      </w:r>
      <w:r>
        <w:rPr>
          <w:rFonts w:ascii="Times New Roman" w:hAnsi="Times New Roman" w:cs="Times New Roman"/>
          <w:sz w:val="24"/>
          <w:szCs w:val="24"/>
        </w:rPr>
        <w:t xml:space="preserve"> = </w:t>
      </w:r>
      <w:r>
        <w:rPr>
          <w:rFonts w:ascii="Times New Roman" w:hAnsi="Times New Roman" w:cs="Times New Roman"/>
          <w:i/>
          <w:sz w:val="24"/>
          <w:szCs w:val="24"/>
        </w:rPr>
        <w:t>H’</w:t>
      </w:r>
      <w:r>
        <w:rPr>
          <w:rFonts w:ascii="Times New Roman" w:hAnsi="Times New Roman" w:cs="Times New Roman"/>
          <w:sz w:val="24"/>
          <w:szCs w:val="24"/>
        </w:rPr>
        <w:t>/</w:t>
      </w:r>
      <w:r>
        <w:rPr>
          <w:rFonts w:ascii="Times New Roman" w:hAnsi="Times New Roman" w:cs="Times New Roman"/>
          <w:i/>
          <w:sz w:val="24"/>
          <w:szCs w:val="24"/>
        </w:rPr>
        <w:t>Jns</w:t>
      </w:r>
      <w:r>
        <w:rPr>
          <w:rFonts w:ascii="Times New Roman" w:hAnsi="Times New Roman" w:cs="Times New Roman"/>
          <w:sz w:val="24"/>
          <w:szCs w:val="24"/>
        </w:rPr>
        <w:t xml:space="preserve"> or </w:t>
      </w:r>
      <w:r>
        <w:rPr>
          <w:rFonts w:ascii="Times New Roman" w:hAnsi="Times New Roman" w:cs="Times New Roman"/>
          <w:i/>
          <w:sz w:val="24"/>
          <w:szCs w:val="24"/>
        </w:rPr>
        <w:t xml:space="preserve">J’ = </w:t>
      </w:r>
      <w:r>
        <w:rPr>
          <w:rFonts w:ascii="Times New Roman" w:hAnsi="Times New Roman" w:cs="Times New Roman"/>
          <w:sz w:val="24"/>
          <w:szCs w:val="24"/>
        </w:rPr>
        <w:t>log</w:t>
      </w:r>
      <w:r>
        <w:rPr>
          <w:rFonts w:ascii="Times New Roman" w:hAnsi="Times New Roman" w:cs="Times New Roman"/>
          <w:sz w:val="24"/>
          <w:szCs w:val="24"/>
          <w:vertAlign w:val="subscript"/>
        </w:rPr>
        <w:t>2</w:t>
      </w:r>
      <w:r>
        <w:rPr>
          <w:rFonts w:ascii="Times New Roman" w:hAnsi="Times New Roman" w:cs="Times New Roman"/>
          <w:sz w:val="24"/>
          <w:szCs w:val="24"/>
        </w:rPr>
        <w:t xml:space="preserve">S. </w:t>
      </w:r>
    </w:p>
    <w:p w14:paraId="48650796" w14:textId="77777777" w:rsidR="007D3BEB" w:rsidRDefault="007D3BEB">
      <w:pPr>
        <w:shd w:val="clear" w:color="auto" w:fill="FFFFFF"/>
        <w:spacing w:after="0" w:line="480" w:lineRule="auto"/>
        <w:ind w:firstLine="720"/>
        <w:jc w:val="both"/>
        <w:rPr>
          <w:rFonts w:ascii="Times New Roman" w:hAnsi="Times New Roman" w:cs="Times New Roman"/>
          <w:sz w:val="24"/>
          <w:szCs w:val="24"/>
        </w:rPr>
      </w:pPr>
    </w:p>
    <w:p w14:paraId="66E0E9F8" w14:textId="77777777" w:rsidR="007D3BEB" w:rsidRDefault="007D3BEB">
      <w:pPr>
        <w:shd w:val="clear" w:color="auto" w:fill="FFFFFF"/>
        <w:spacing w:after="0" w:line="480" w:lineRule="auto"/>
        <w:ind w:firstLine="720"/>
        <w:jc w:val="both"/>
        <w:rPr>
          <w:rFonts w:ascii="Times New Roman" w:hAnsi="Times New Roman" w:cs="Times New Roman"/>
          <w:sz w:val="24"/>
          <w:szCs w:val="24"/>
        </w:rPr>
      </w:pPr>
    </w:p>
    <w:p w14:paraId="5D7CBF2F" w14:textId="77777777" w:rsidR="007D3BEB" w:rsidRDefault="007D3BEB">
      <w:pPr>
        <w:shd w:val="clear" w:color="auto" w:fill="FFFFFF"/>
        <w:spacing w:after="0" w:line="480" w:lineRule="auto"/>
        <w:ind w:firstLine="720"/>
        <w:jc w:val="both"/>
        <w:rPr>
          <w:rFonts w:ascii="Times New Roman" w:hAnsi="Times New Roman" w:cs="Times New Roman"/>
          <w:sz w:val="24"/>
          <w:szCs w:val="24"/>
        </w:rPr>
      </w:pPr>
    </w:p>
    <w:p w14:paraId="15BF6417" w14:textId="77777777" w:rsidR="007D3BEB" w:rsidRDefault="007D3BEB">
      <w:pPr>
        <w:shd w:val="clear" w:color="auto" w:fill="FFFFFF"/>
        <w:spacing w:after="0" w:line="480" w:lineRule="auto"/>
        <w:ind w:firstLine="720"/>
        <w:jc w:val="both"/>
        <w:rPr>
          <w:rFonts w:ascii="Times New Roman" w:hAnsi="Times New Roman" w:cs="Times New Roman"/>
          <w:sz w:val="24"/>
          <w:szCs w:val="24"/>
        </w:rPr>
      </w:pPr>
    </w:p>
    <w:p w14:paraId="6A6F7D0D" w14:textId="77777777" w:rsidR="007D3BEB" w:rsidRDefault="007D3BEB">
      <w:pPr>
        <w:shd w:val="clear" w:color="auto" w:fill="FFFFFF"/>
        <w:spacing w:after="0" w:line="480" w:lineRule="auto"/>
        <w:ind w:firstLine="720"/>
        <w:jc w:val="both"/>
        <w:rPr>
          <w:rFonts w:ascii="Times New Roman" w:hAnsi="Times New Roman" w:cs="Times New Roman"/>
          <w:sz w:val="24"/>
          <w:szCs w:val="24"/>
        </w:rPr>
      </w:pPr>
    </w:p>
    <w:p w14:paraId="521D4C7D" w14:textId="77777777" w:rsidR="007D3BEB" w:rsidRDefault="007D3BEB">
      <w:pPr>
        <w:shd w:val="clear" w:color="auto" w:fill="FFFFFF"/>
        <w:spacing w:after="0" w:line="480" w:lineRule="auto"/>
        <w:ind w:firstLine="720"/>
        <w:jc w:val="both"/>
        <w:rPr>
          <w:rFonts w:ascii="Times New Roman" w:hAnsi="Times New Roman" w:cs="Times New Roman"/>
          <w:sz w:val="24"/>
          <w:szCs w:val="24"/>
        </w:rPr>
      </w:pPr>
    </w:p>
    <w:p w14:paraId="490C3F69" w14:textId="77777777" w:rsidR="007D3BEB" w:rsidRDefault="007D3BEB">
      <w:pPr>
        <w:shd w:val="clear" w:color="auto" w:fill="FFFFFF"/>
        <w:spacing w:after="0" w:line="480" w:lineRule="auto"/>
        <w:ind w:firstLine="720"/>
        <w:jc w:val="both"/>
        <w:rPr>
          <w:rFonts w:ascii="Times New Roman" w:hAnsi="Times New Roman" w:cs="Times New Roman"/>
          <w:sz w:val="24"/>
          <w:szCs w:val="24"/>
        </w:rPr>
      </w:pPr>
    </w:p>
    <w:p w14:paraId="75E97D7A" w14:textId="77777777" w:rsidR="007D3BEB" w:rsidRDefault="007D3BEB">
      <w:pPr>
        <w:shd w:val="clear" w:color="auto" w:fill="FFFFFF"/>
        <w:spacing w:after="0" w:line="480" w:lineRule="auto"/>
        <w:ind w:firstLine="720"/>
        <w:jc w:val="both"/>
        <w:rPr>
          <w:rFonts w:ascii="Times New Roman" w:hAnsi="Times New Roman" w:cs="Times New Roman"/>
          <w:sz w:val="24"/>
          <w:szCs w:val="24"/>
        </w:rPr>
      </w:pPr>
    </w:p>
    <w:p w14:paraId="197FA576" w14:textId="77777777" w:rsidR="007D3BEB" w:rsidRDefault="007D3BEB">
      <w:pPr>
        <w:shd w:val="clear" w:color="auto" w:fill="FFFFFF"/>
        <w:spacing w:after="0" w:line="480" w:lineRule="auto"/>
        <w:ind w:firstLine="720"/>
        <w:jc w:val="both"/>
        <w:rPr>
          <w:rFonts w:ascii="Times New Roman" w:hAnsi="Times New Roman" w:cs="Times New Roman"/>
          <w:sz w:val="24"/>
          <w:szCs w:val="24"/>
        </w:rPr>
      </w:pPr>
    </w:p>
    <w:p w14:paraId="50FB6852" w14:textId="77777777" w:rsidR="007D3BEB" w:rsidRDefault="007D3BEB">
      <w:pPr>
        <w:shd w:val="clear" w:color="auto" w:fill="FFFFFF"/>
        <w:spacing w:after="0" w:line="480" w:lineRule="auto"/>
        <w:ind w:firstLine="720"/>
        <w:jc w:val="both"/>
        <w:rPr>
          <w:rFonts w:ascii="Times New Roman" w:hAnsi="Times New Roman" w:cs="Times New Roman"/>
          <w:sz w:val="24"/>
          <w:szCs w:val="24"/>
        </w:rPr>
      </w:pPr>
    </w:p>
    <w:p w14:paraId="57DE046E" w14:textId="77777777" w:rsidR="007D3BEB" w:rsidRDefault="007D3BEB">
      <w:pPr>
        <w:shd w:val="clear" w:color="auto" w:fill="FFFFFF"/>
        <w:spacing w:after="0" w:line="480" w:lineRule="auto"/>
        <w:ind w:firstLine="720"/>
        <w:jc w:val="both"/>
        <w:rPr>
          <w:rFonts w:ascii="Times New Roman" w:hAnsi="Times New Roman" w:cs="Times New Roman"/>
          <w:sz w:val="24"/>
          <w:szCs w:val="24"/>
        </w:rPr>
      </w:pPr>
    </w:p>
    <w:p w14:paraId="7B5CC65A" w14:textId="77777777" w:rsidR="007D3BEB" w:rsidRDefault="007D3BEB">
      <w:pPr>
        <w:shd w:val="clear" w:color="auto" w:fill="FFFFFF"/>
        <w:spacing w:after="0" w:line="480" w:lineRule="auto"/>
        <w:ind w:firstLine="720"/>
        <w:jc w:val="both"/>
        <w:rPr>
          <w:rFonts w:ascii="Times New Roman" w:hAnsi="Times New Roman" w:cs="Times New Roman"/>
          <w:sz w:val="24"/>
          <w:szCs w:val="24"/>
        </w:rPr>
      </w:pPr>
    </w:p>
    <w:p w14:paraId="31325518" w14:textId="77777777" w:rsidR="007D3BEB" w:rsidRDefault="007D3BEB">
      <w:pPr>
        <w:shd w:val="clear" w:color="auto" w:fill="FFFFFF"/>
        <w:spacing w:after="0" w:line="480" w:lineRule="auto"/>
        <w:ind w:firstLine="720"/>
        <w:jc w:val="both"/>
        <w:rPr>
          <w:rFonts w:ascii="Times New Roman" w:hAnsi="Times New Roman" w:cs="Times New Roman"/>
          <w:sz w:val="24"/>
          <w:szCs w:val="24"/>
        </w:rPr>
      </w:pPr>
    </w:p>
    <w:p w14:paraId="72F750DC" w14:textId="77777777" w:rsidR="007D3BEB" w:rsidRDefault="007D3BEB">
      <w:pPr>
        <w:shd w:val="clear" w:color="auto" w:fill="FFFFFF"/>
        <w:spacing w:after="0" w:line="480" w:lineRule="auto"/>
        <w:ind w:firstLine="720"/>
        <w:jc w:val="both"/>
        <w:rPr>
          <w:rFonts w:ascii="Times New Roman" w:hAnsi="Times New Roman" w:cs="Times New Roman"/>
          <w:sz w:val="24"/>
          <w:szCs w:val="24"/>
        </w:rPr>
      </w:pPr>
    </w:p>
    <w:p w14:paraId="14E5EB48" w14:textId="77777777" w:rsidR="007D3BEB" w:rsidRDefault="007D3BEB">
      <w:pPr>
        <w:shd w:val="clear" w:color="auto" w:fill="FFFFFF"/>
        <w:spacing w:after="0" w:line="480" w:lineRule="auto"/>
        <w:ind w:firstLine="720"/>
        <w:jc w:val="both"/>
        <w:rPr>
          <w:rFonts w:ascii="Times New Roman" w:hAnsi="Times New Roman" w:cs="Times New Roman"/>
          <w:sz w:val="24"/>
          <w:szCs w:val="24"/>
        </w:rPr>
      </w:pPr>
    </w:p>
    <w:p w14:paraId="537FD73C" w14:textId="77777777" w:rsidR="007D3BEB" w:rsidRDefault="007D3BEB">
      <w:pPr>
        <w:shd w:val="clear" w:color="auto" w:fill="FFFFFF"/>
        <w:spacing w:after="0" w:line="480" w:lineRule="auto"/>
        <w:ind w:firstLine="720"/>
        <w:jc w:val="both"/>
        <w:rPr>
          <w:rFonts w:ascii="Times New Roman" w:hAnsi="Times New Roman" w:cs="Times New Roman"/>
          <w:sz w:val="24"/>
          <w:szCs w:val="24"/>
        </w:rPr>
      </w:pPr>
    </w:p>
    <w:p w14:paraId="6A710DD5" w14:textId="77777777" w:rsidR="007D3BEB" w:rsidRDefault="007D3BEB">
      <w:pPr>
        <w:shd w:val="clear" w:color="auto" w:fill="FFFFFF"/>
        <w:spacing w:after="0" w:line="480" w:lineRule="auto"/>
        <w:ind w:firstLine="720"/>
        <w:jc w:val="both"/>
        <w:rPr>
          <w:rFonts w:ascii="Times New Roman" w:hAnsi="Times New Roman" w:cs="Times New Roman"/>
          <w:sz w:val="24"/>
          <w:szCs w:val="24"/>
        </w:rPr>
      </w:pPr>
    </w:p>
    <w:p w14:paraId="0E2C99F2" w14:textId="77777777" w:rsidR="007D3BEB" w:rsidRDefault="007D3BEB">
      <w:pPr>
        <w:shd w:val="clear" w:color="auto" w:fill="FFFFFF"/>
        <w:spacing w:after="0" w:line="480" w:lineRule="auto"/>
        <w:ind w:firstLine="720"/>
        <w:jc w:val="both"/>
        <w:rPr>
          <w:rFonts w:ascii="Times New Roman" w:hAnsi="Times New Roman" w:cs="Times New Roman"/>
          <w:sz w:val="24"/>
          <w:szCs w:val="24"/>
        </w:rPr>
      </w:pPr>
    </w:p>
    <w:p w14:paraId="601A8C2A" w14:textId="77777777" w:rsidR="007D3BEB" w:rsidRDefault="007D3BEB">
      <w:pPr>
        <w:shd w:val="clear" w:color="auto" w:fill="FFFFFF"/>
        <w:spacing w:after="0" w:line="480" w:lineRule="auto"/>
        <w:ind w:firstLine="720"/>
        <w:jc w:val="both"/>
        <w:rPr>
          <w:rFonts w:ascii="Times New Roman" w:hAnsi="Times New Roman" w:cs="Times New Roman"/>
          <w:sz w:val="24"/>
          <w:szCs w:val="24"/>
        </w:rPr>
      </w:pPr>
    </w:p>
    <w:p w14:paraId="75800A63" w14:textId="77777777" w:rsidR="007D3BEB" w:rsidRDefault="007D3BEB">
      <w:pPr>
        <w:shd w:val="clear" w:color="auto" w:fill="FFFFFF"/>
        <w:spacing w:after="0" w:line="480" w:lineRule="auto"/>
        <w:ind w:firstLine="720"/>
        <w:jc w:val="both"/>
        <w:rPr>
          <w:rFonts w:ascii="Times New Roman" w:hAnsi="Times New Roman" w:cs="Times New Roman"/>
          <w:sz w:val="24"/>
          <w:szCs w:val="24"/>
        </w:rPr>
      </w:pPr>
    </w:p>
    <w:p w14:paraId="4C1B5DB8" w14:textId="77777777" w:rsidR="007D3BEB" w:rsidRDefault="007D3BEB">
      <w:pPr>
        <w:shd w:val="clear" w:color="auto" w:fill="FFFFFF"/>
        <w:spacing w:after="0" w:line="480" w:lineRule="auto"/>
        <w:ind w:firstLine="720"/>
        <w:jc w:val="both"/>
        <w:rPr>
          <w:rFonts w:ascii="Times New Roman" w:hAnsi="Times New Roman" w:cs="Times New Roman"/>
          <w:sz w:val="24"/>
          <w:szCs w:val="24"/>
        </w:rPr>
      </w:pPr>
    </w:p>
    <w:p w14:paraId="50E72918" w14:textId="77777777" w:rsidR="007D3BEB" w:rsidRDefault="00000000">
      <w:pPr>
        <w:shd w:val="clear" w:color="auto" w:fill="FFFFFF"/>
        <w:spacing w:after="0" w:line="480" w:lineRule="auto"/>
        <w:jc w:val="both"/>
        <w:rPr>
          <w:rFonts w:ascii="Times New Roman" w:hAnsi="Times New Roman"/>
          <w:b/>
          <w:sz w:val="24"/>
          <w:szCs w:val="24"/>
        </w:rPr>
      </w:pPr>
      <w:r>
        <w:rPr>
          <w:rFonts w:ascii="Times New Roman" w:hAnsi="Times New Roman"/>
          <w:b/>
          <w:sz w:val="24"/>
          <w:szCs w:val="24"/>
        </w:rPr>
        <w:lastRenderedPageBreak/>
        <w:t>3. Results and Discussion</w:t>
      </w:r>
    </w:p>
    <w:p w14:paraId="4F2061F9" w14:textId="77777777" w:rsidR="007D3BEB" w:rsidRDefault="00000000">
      <w:pPr>
        <w:shd w:val="clear" w:color="auto" w:fill="FFFFFF"/>
        <w:spacing w:after="0" w:line="480" w:lineRule="auto"/>
        <w:ind w:firstLine="720"/>
        <w:jc w:val="both"/>
        <w:rPr>
          <w:rFonts w:ascii="Times New Roman" w:hAnsi="Times New Roman"/>
          <w:sz w:val="24"/>
          <w:szCs w:val="24"/>
        </w:rPr>
      </w:pPr>
      <w:r>
        <w:rPr>
          <w:rFonts w:ascii="Times New Roman" w:hAnsi="Times New Roman"/>
          <w:sz w:val="24"/>
          <w:szCs w:val="24"/>
        </w:rPr>
        <w:t xml:space="preserve">The surface and atmospheric temperature showed an increasing trend from July 2021 to June 2022 and is influenced by the intensity of solar radiation, evaporation, freshwater influx , cooling and mixing by the ebb and flow from adjoining neritic waters. The low temperature observed in monsoon 2021 might due to strong land sea breeze and precipitation and the recorded high summer value could be attributed to high solar radiation .The average atmospheric temperature recorded at two different </w:t>
      </w:r>
      <w:r>
        <w:rPr>
          <w:rFonts w:ascii="Times New Roman" w:eastAsia="Times New Roman" w:hAnsi="Times New Roman" w:cs="Times New Roman"/>
          <w:sz w:val="24"/>
          <w:szCs w:val="24"/>
        </w:rPr>
        <w:t>harbor</w:t>
      </w:r>
      <w:r>
        <w:rPr>
          <w:rFonts w:ascii="Times New Roman" w:hAnsi="Times New Roman"/>
          <w:sz w:val="24"/>
          <w:szCs w:val="24"/>
        </w:rPr>
        <w:t xml:space="preserve"> waters ranged between 27 to 34</w:t>
      </w:r>
      <w:r>
        <w:rPr>
          <w:rFonts w:ascii="Times New Roman" w:hAnsi="Times New Roman"/>
          <w:sz w:val="24"/>
          <w:szCs w:val="24"/>
          <w:vertAlign w:val="superscript"/>
        </w:rPr>
        <w:t>o</w:t>
      </w:r>
      <w:r>
        <w:rPr>
          <w:rFonts w:ascii="Times New Roman" w:hAnsi="Times New Roman"/>
          <w:sz w:val="24"/>
          <w:szCs w:val="24"/>
        </w:rPr>
        <w:t xml:space="preserve">C. The minimum atmospheric temperature (AT) was observed during monsoon season(November) during the year 2021 at station -  II and the </w:t>
      </w:r>
      <w:r w:rsidRPr="00083BFC">
        <w:rPr>
          <w:rFonts w:ascii="Times New Roman" w:hAnsi="Times New Roman"/>
          <w:sz w:val="24"/>
          <w:szCs w:val="24"/>
          <w:highlight w:val="yellow"/>
        </w:rPr>
        <w:t>maximum (AT) was registered in summer season(May) during the year 2022 at station - I (Fig. 1a). Surface water temperature (ST) varied from 24.3 to 31</w:t>
      </w:r>
      <w:r w:rsidRPr="00083BFC">
        <w:rPr>
          <w:rFonts w:ascii="Times New Roman" w:hAnsi="Times New Roman"/>
          <w:sz w:val="24"/>
          <w:szCs w:val="24"/>
          <w:highlight w:val="yellow"/>
          <w:vertAlign w:val="superscript"/>
        </w:rPr>
        <w:t>o</w:t>
      </w:r>
      <w:r w:rsidRPr="00083BFC">
        <w:rPr>
          <w:rFonts w:ascii="Times New Roman" w:hAnsi="Times New Roman"/>
          <w:sz w:val="24"/>
          <w:szCs w:val="24"/>
          <w:highlight w:val="yellow"/>
        </w:rPr>
        <w:t>C. The minimum surface water temperature observed</w:t>
      </w:r>
      <w:r>
        <w:rPr>
          <w:rFonts w:ascii="Times New Roman" w:hAnsi="Times New Roman"/>
          <w:sz w:val="24"/>
          <w:szCs w:val="24"/>
        </w:rPr>
        <w:t xml:space="preserve"> during monsoon</w:t>
      </w:r>
      <w:r>
        <w:rPr>
          <w:rFonts w:ascii="Times New Roman" w:hAnsi="Times New Roman"/>
          <w:sz w:val="24"/>
          <w:szCs w:val="24"/>
          <w:shd w:val="clear" w:color="auto" w:fill="FFFFFF"/>
        </w:rPr>
        <w:t>(November, 2021)</w:t>
      </w:r>
      <w:r>
        <w:rPr>
          <w:rFonts w:ascii="Times New Roman" w:hAnsi="Times New Roman"/>
          <w:sz w:val="24"/>
          <w:szCs w:val="24"/>
        </w:rPr>
        <w:t xml:space="preserve"> at station II and the maximum was registered during summer season (May) at station - I (Fig. 1b). </w:t>
      </w:r>
    </w:p>
    <w:p w14:paraId="285B68A6" w14:textId="77777777" w:rsidR="007D3BEB" w:rsidRDefault="00000000">
      <w:pPr>
        <w:shd w:val="clear" w:color="auto" w:fill="FFFFFF"/>
        <w:spacing w:after="0" w:line="480" w:lineRule="auto"/>
        <w:ind w:firstLine="720"/>
        <w:jc w:val="both"/>
        <w:rPr>
          <w:rFonts w:ascii="Times New Roman" w:hAnsi="Times New Roman"/>
          <w:sz w:val="24"/>
          <w:szCs w:val="24"/>
        </w:rPr>
      </w:pPr>
      <w:r>
        <w:rPr>
          <w:rFonts w:ascii="Times New Roman" w:hAnsi="Times New Roman" w:cs="Times New Roman"/>
          <w:sz w:val="24"/>
          <w:szCs w:val="24"/>
        </w:rPr>
        <w:t xml:space="preserve">The pH of sea water is important for a number of reasons. For example, it helps to protect marine life from harmful acids. It also helps to maintain the solubility of minerals and gases in sea water [23]. </w:t>
      </w:r>
      <w:r>
        <w:rPr>
          <w:rFonts w:ascii="Times New Roman" w:hAnsi="Times New Roman"/>
          <w:sz w:val="24"/>
          <w:szCs w:val="24"/>
        </w:rPr>
        <w:t>Hydrogen ion concentration (pH) remained an alkaline nature through out the study period at both the stations with maximum value during August 2022 and  minimum during November 2021. Generally, this seasonal variation is attributed to factors like removal of CO</w:t>
      </w:r>
      <w:r>
        <w:rPr>
          <w:rFonts w:ascii="Times New Roman" w:hAnsi="Times New Roman"/>
          <w:sz w:val="24"/>
          <w:szCs w:val="24"/>
          <w:vertAlign w:val="subscript"/>
        </w:rPr>
        <w:t>2</w:t>
      </w:r>
      <w:r>
        <w:rPr>
          <w:rFonts w:ascii="Times New Roman" w:hAnsi="Times New Roman"/>
          <w:sz w:val="24"/>
          <w:szCs w:val="24"/>
        </w:rPr>
        <w:t xml:space="preserve"> by photosynthesis through bicarbonate degradation, dilution of seawater by freshwater influx, low primary productivity, reduction of salinity, temperature and decomposition of organic matter [24]. The recorded high pH in summer might be due to the influence of seawater penetration and high biological activity [25] as well as to the occurrence of high photosynthetic activity .Hydrogen ion concentration (pH) ranged from 7.46 to 8.12. The minimum pH was recorded during monsoon </w:t>
      </w:r>
      <w:r>
        <w:rPr>
          <w:rFonts w:ascii="Times New Roman" w:hAnsi="Times New Roman"/>
          <w:sz w:val="24"/>
          <w:szCs w:val="24"/>
        </w:rPr>
        <w:lastRenderedPageBreak/>
        <w:t xml:space="preserve">(November) in the year 2021 at station - II and the maximum during summer in the year 2022 at station - I (Fig. 1c). </w:t>
      </w:r>
    </w:p>
    <w:p w14:paraId="55CA5DF4" w14:textId="06E6B04B" w:rsidR="007D3BEB" w:rsidRDefault="00010292">
      <w:pPr>
        <w:shd w:val="clear" w:color="auto" w:fill="FFFFFF"/>
        <w:spacing w:line="480" w:lineRule="auto"/>
        <w:jc w:val="both"/>
        <w:rPr>
          <w:rFonts w:ascii="Times New Roman" w:hAnsi="Times New Roman"/>
          <w:sz w:val="24"/>
          <w:szCs w:val="24"/>
        </w:rPr>
      </w:pPr>
      <w:r>
        <w:rPr>
          <w:rFonts w:ascii="Times New Roman" w:eastAsia="AdvTTe692faf0" w:hAnsi="Times New Roman" w:cs="Times New Roman"/>
          <w:sz w:val="24"/>
          <w:szCs w:val="24"/>
          <w:lang w:eastAsia="zh-CN"/>
        </w:rPr>
        <w:t>“Salinity is one of the most important hydro graphical parameters, which considerably influences almost all other physical and chemical properties of seawater and thus, significantly determines the distribution of biological communities” [26].</w:t>
      </w:r>
      <w:r>
        <w:rPr>
          <w:rFonts w:ascii="Times New Roman" w:hAnsi="Times New Roman"/>
          <w:sz w:val="24"/>
          <w:szCs w:val="24"/>
        </w:rPr>
        <w:t>The salinity was found to be high during summer (May) 2022 and low in monsoon (October) 2021 at both the stations. The recorded higher salinities could be attributed to the low amount of rainfall beside high temperature, higher rate of evaporation and also due to neritic water dominance. During the monsoon season, the rainfall and the freshwater inflow from the land moderately must have reduced the salinity.Salinity values varied from 28 psu to 33.5 psu. The minimum salinity noticed in monsoon 2021 at station - II and maximum during summer 2022 at station - I (Fig. 1d).</w:t>
      </w:r>
    </w:p>
    <w:p w14:paraId="4F833594" w14:textId="3F097DF2" w:rsidR="007D3BEB" w:rsidRDefault="00010292">
      <w:pPr>
        <w:shd w:val="clear" w:color="auto" w:fill="FFFFFF"/>
        <w:spacing w:after="0" w:line="480" w:lineRule="auto"/>
        <w:ind w:firstLine="720"/>
        <w:jc w:val="both"/>
        <w:rPr>
          <w:rFonts w:ascii="Times New Roman" w:hAnsi="Times New Roman"/>
          <w:sz w:val="24"/>
          <w:szCs w:val="24"/>
        </w:rPr>
      </w:pPr>
      <w:r>
        <w:rPr>
          <w:rFonts w:ascii="Times New Roman" w:hAnsi="Times New Roman" w:cs="Times New Roman"/>
          <w:sz w:val="24"/>
          <w:szCs w:val="24"/>
        </w:rPr>
        <w:t>“Sea water contains dissolved oxygen, which is essential for marine life. The amount of dissolved oxygen in sea water can vary depending on a number of factors, such as temperature, salinity, and currents” [23].</w:t>
      </w:r>
      <w:r>
        <w:rPr>
          <w:rFonts w:ascii="Times New Roman" w:hAnsi="Times New Roman"/>
          <w:sz w:val="24"/>
          <w:szCs w:val="24"/>
        </w:rPr>
        <w:t xml:space="preserve"> The range of dissolved oxygen was found between 3.4 and 5.6 mg/l. The low dissolved oxygen concentration during summer(May) 2022 at station - I and higher concentration was observed during monsoon (November) 2021 at station - II (Fig. 1e).  The concentration of inorganic nutrients </w:t>
      </w:r>
      <w:r>
        <w:rPr>
          <w:rFonts w:ascii="Times New Roman" w:hAnsi="Times New Roman"/>
          <w:i/>
          <w:sz w:val="24"/>
          <w:szCs w:val="24"/>
        </w:rPr>
        <w:t>viz.</w:t>
      </w:r>
      <w:r>
        <w:rPr>
          <w:rFonts w:ascii="Times New Roman" w:hAnsi="Times New Roman"/>
          <w:sz w:val="24"/>
          <w:szCs w:val="24"/>
        </w:rPr>
        <w:t xml:space="preserve"> Nitrate (NO</w:t>
      </w:r>
      <w:r>
        <w:rPr>
          <w:rFonts w:ascii="Times New Roman" w:hAnsi="Times New Roman"/>
          <w:sz w:val="24"/>
          <w:szCs w:val="24"/>
          <w:vertAlign w:val="subscript"/>
        </w:rPr>
        <w:t>3</w:t>
      </w:r>
      <w:r>
        <w:rPr>
          <w:rFonts w:ascii="Times New Roman" w:hAnsi="Times New Roman"/>
          <w:sz w:val="24"/>
          <w:szCs w:val="24"/>
        </w:rPr>
        <w:t>) (0.042 - 0.14 mg/l), nitrite (NO</w:t>
      </w:r>
      <w:r>
        <w:rPr>
          <w:rFonts w:ascii="Times New Roman" w:hAnsi="Times New Roman"/>
          <w:sz w:val="24"/>
          <w:szCs w:val="24"/>
          <w:vertAlign w:val="subscript"/>
        </w:rPr>
        <w:t>2</w:t>
      </w:r>
      <w:r>
        <w:rPr>
          <w:rFonts w:ascii="Times New Roman" w:hAnsi="Times New Roman"/>
          <w:sz w:val="24"/>
          <w:szCs w:val="24"/>
        </w:rPr>
        <w:t>) (0.074 - 0.088 mg/l), total phosphate (TP) (0.078 – 0.193 mg/l), reactive silicate (SiO</w:t>
      </w:r>
      <w:r>
        <w:rPr>
          <w:rFonts w:ascii="Times New Roman" w:hAnsi="Times New Roman"/>
          <w:sz w:val="24"/>
          <w:szCs w:val="24"/>
          <w:vertAlign w:val="subscript"/>
        </w:rPr>
        <w:t>3</w:t>
      </w:r>
      <w:r>
        <w:rPr>
          <w:rFonts w:ascii="Times New Roman" w:hAnsi="Times New Roman"/>
          <w:sz w:val="24"/>
          <w:szCs w:val="24"/>
        </w:rPr>
        <w:t>) (0.480 – 0.797 mg/l) and ammonia (NH</w:t>
      </w:r>
      <w:r>
        <w:rPr>
          <w:rFonts w:ascii="Times New Roman" w:hAnsi="Times New Roman"/>
          <w:sz w:val="24"/>
          <w:szCs w:val="24"/>
          <w:vertAlign w:val="subscript"/>
        </w:rPr>
        <w:t>3</w:t>
      </w:r>
      <w:r>
        <w:rPr>
          <w:rFonts w:ascii="Times New Roman" w:hAnsi="Times New Roman"/>
          <w:sz w:val="24"/>
          <w:szCs w:val="24"/>
        </w:rPr>
        <w:t xml:space="preserve">) (0.054 – 0.127 mg/l) varied in dependently (Figs. 1f-j). </w:t>
      </w:r>
    </w:p>
    <w:p w14:paraId="77AB43BB" w14:textId="5985F765" w:rsidR="007D3BEB" w:rsidRDefault="00010292">
      <w:pPr>
        <w:shd w:val="clear" w:color="auto" w:fill="FFFFFF"/>
        <w:spacing w:line="480" w:lineRule="auto"/>
        <w:jc w:val="both"/>
        <w:rPr>
          <w:rFonts w:ascii="Times New Roman" w:hAnsi="Times New Roman"/>
          <w:sz w:val="24"/>
          <w:szCs w:val="24"/>
        </w:rPr>
      </w:pPr>
      <w:r>
        <w:rPr>
          <w:rFonts w:ascii="Times New Roman" w:eastAsia="Newton-Regular" w:hAnsi="Times New Roman" w:cs="Times New Roman"/>
          <w:sz w:val="24"/>
          <w:szCs w:val="24"/>
          <w:lang w:eastAsia="zh-CN"/>
        </w:rPr>
        <w:t>“Nitrate is an essential nutrient but at high concentrations, it becomes toxic to the aquatic environment. Nitrate level less than 0.5 mg/L will not pollute the water. Nitrate is one of the most important pollution indicators of water which represents the highest oxidized form of nitrogen. It plays a significant role in sustaining the aquatic life in the marine environment” [27].</w:t>
      </w:r>
      <w:r>
        <w:rPr>
          <w:rFonts w:ascii="Times New Roman" w:hAnsi="Times New Roman"/>
          <w:sz w:val="24"/>
          <w:szCs w:val="24"/>
        </w:rPr>
        <w:t xml:space="preserve">The minimum </w:t>
      </w:r>
      <w:r>
        <w:rPr>
          <w:rFonts w:ascii="Times New Roman" w:hAnsi="Times New Roman"/>
          <w:sz w:val="24"/>
          <w:szCs w:val="24"/>
        </w:rPr>
        <w:lastRenderedPageBreak/>
        <w:t>concentration of nitrate (0.042 mg/l) was obtained during summer (May) 2022 at station - I and the maximum (0.14 mg/l) in monsoon(November) 2021 at station – II.</w:t>
      </w:r>
      <w:r>
        <w:rPr>
          <w:rFonts w:ascii="Times New Roman" w:eastAsia="Newton-Regular" w:hAnsi="Times New Roman" w:cs="Times New Roman"/>
          <w:sz w:val="24"/>
          <w:szCs w:val="24"/>
          <w:lang w:eastAsia="zh-CN"/>
        </w:rPr>
        <w:t>Currently obtained highest monsoonal nitrate value in both harbour waters could be mainly due to the organic materials received from the catchment area during ebb tide (</w:t>
      </w:r>
      <w:r>
        <w:rPr>
          <w:rFonts w:ascii="Times New Roman" w:hAnsi="Times New Roman"/>
          <w:sz w:val="24"/>
          <w:szCs w:val="24"/>
        </w:rPr>
        <w:t xml:space="preserve"> while the nitrite content recorded the minimum (0.074 mg/l) in summer (March) 2022 at station - I and maximum (0.088 mg/l) noticed during monsoon (November) 2021 at station - II. </w:t>
      </w:r>
    </w:p>
    <w:p w14:paraId="00525C64" w14:textId="4FBBE5F5" w:rsidR="007D3BEB" w:rsidRDefault="00000000">
      <w:pPr>
        <w:shd w:val="clear" w:color="auto" w:fill="FFFFFF"/>
        <w:spacing w:after="0" w:line="480" w:lineRule="auto"/>
        <w:ind w:firstLine="720"/>
        <w:jc w:val="both"/>
        <w:rPr>
          <w:rFonts w:ascii="Times New Roman" w:hAnsi="Times New Roman"/>
          <w:sz w:val="24"/>
          <w:szCs w:val="24"/>
          <w:shd w:val="clear" w:color="auto" w:fill="FFC000"/>
        </w:rPr>
      </w:pPr>
      <w:r>
        <w:rPr>
          <w:rFonts w:ascii="Times New Roman" w:hAnsi="Times New Roman"/>
          <w:sz w:val="24"/>
          <w:szCs w:val="24"/>
        </w:rPr>
        <w:t xml:space="preserve">Total phosphate concentration was found low the (0.078 mg/l) in summer (May) at station - I and higher (0.197 mg/l), in monsoon(November) 2021 at station - II. Reactive silicate concentration registered its maximum (0.797 mg/l) during monsoon(October) 2021 at station - II and minimum (0.480 mg/l), during summer(May) 2022 at station - I. Ammonia content was resulted minimum (0.054 mg/l) during the monsoon(November) 2021 at station - I and maximum (0.127 mg/l), during the summer(March) 2022 at station - II.Currently obtained highest monsoonal nitrate value in both </w:t>
      </w:r>
      <w:r>
        <w:rPr>
          <w:rFonts w:ascii="Times New Roman" w:eastAsia="Times New Roman" w:hAnsi="Times New Roman" w:cs="Times New Roman"/>
          <w:sz w:val="24"/>
          <w:szCs w:val="24"/>
        </w:rPr>
        <w:t>harbor</w:t>
      </w:r>
      <w:r>
        <w:rPr>
          <w:rFonts w:ascii="Times New Roman" w:hAnsi="Times New Roman"/>
          <w:sz w:val="24"/>
          <w:szCs w:val="24"/>
        </w:rPr>
        <w:t xml:space="preserve"> waters could be mainly due to the organic materials received from the catchment area during ebb tide. Another possible way of nitrate input could be through oxidation of ammonia to nitrite [28,].</w:t>
      </w:r>
      <w:r w:rsidR="00010292">
        <w:rPr>
          <w:rFonts w:ascii="Times New Roman" w:hAnsi="Times New Roman"/>
          <w:sz w:val="24"/>
          <w:szCs w:val="24"/>
        </w:rPr>
        <w:t xml:space="preserve"> “</w:t>
      </w:r>
      <w:r>
        <w:rPr>
          <w:rFonts w:ascii="Times New Roman" w:hAnsi="Times New Roman"/>
          <w:sz w:val="24"/>
          <w:szCs w:val="24"/>
        </w:rPr>
        <w:t>The recorded low values during non-monsoon period may be due to its utilization by phytoplankton as evidenced by high photosynthetic activity and the dominance of neritic seawater having a negligible amount of nitrate</w:t>
      </w:r>
      <w:r w:rsidR="00010292">
        <w:rPr>
          <w:rFonts w:ascii="Times New Roman" w:hAnsi="Times New Roman"/>
          <w:sz w:val="24"/>
          <w:szCs w:val="24"/>
        </w:rPr>
        <w:t xml:space="preserve">” </w:t>
      </w:r>
      <w:r>
        <w:rPr>
          <w:rFonts w:ascii="Times New Roman" w:hAnsi="Times New Roman"/>
          <w:sz w:val="24"/>
          <w:szCs w:val="24"/>
        </w:rPr>
        <w:t xml:space="preserve">[23] </w:t>
      </w:r>
      <w:r w:rsidR="00010292">
        <w:rPr>
          <w:rFonts w:ascii="Times New Roman" w:hAnsi="Times New Roman"/>
          <w:sz w:val="24"/>
          <w:szCs w:val="24"/>
        </w:rPr>
        <w:t>“</w:t>
      </w:r>
      <w:r>
        <w:rPr>
          <w:rFonts w:ascii="Times New Roman" w:hAnsi="Times New Roman"/>
          <w:sz w:val="24"/>
          <w:szCs w:val="24"/>
        </w:rPr>
        <w:t>Low value of nitrite was recorded during summer  season could be ascribed to less freshwater inflow and high salinity</w:t>
      </w:r>
      <w:r w:rsidR="00010292">
        <w:rPr>
          <w:rFonts w:ascii="Times New Roman" w:hAnsi="Times New Roman"/>
          <w:sz w:val="24"/>
          <w:szCs w:val="24"/>
        </w:rPr>
        <w:t>”</w:t>
      </w:r>
      <w:r>
        <w:rPr>
          <w:rFonts w:ascii="Times New Roman" w:hAnsi="Times New Roman"/>
          <w:sz w:val="24"/>
          <w:szCs w:val="24"/>
        </w:rPr>
        <w:t xml:space="preserve"> [29]. </w:t>
      </w:r>
      <w:r w:rsidR="00010292">
        <w:rPr>
          <w:rFonts w:ascii="Times New Roman" w:hAnsi="Times New Roman"/>
          <w:sz w:val="24"/>
          <w:szCs w:val="24"/>
        </w:rPr>
        <w:t>“</w:t>
      </w:r>
      <w:r>
        <w:rPr>
          <w:rFonts w:ascii="Times New Roman" w:hAnsi="Times New Roman"/>
          <w:sz w:val="24"/>
          <w:szCs w:val="24"/>
        </w:rPr>
        <w:t>Whereas the nitrite level was found higher during monsoon season could be mainly due to the organic materials received from the catchment area during ebb tide</w:t>
      </w:r>
      <w:r w:rsidR="00010292">
        <w:rPr>
          <w:rFonts w:ascii="Times New Roman" w:hAnsi="Times New Roman"/>
          <w:sz w:val="24"/>
          <w:szCs w:val="24"/>
        </w:rPr>
        <w:t>”</w:t>
      </w:r>
      <w:r>
        <w:rPr>
          <w:rFonts w:ascii="Times New Roman" w:hAnsi="Times New Roman"/>
          <w:sz w:val="24"/>
          <w:szCs w:val="24"/>
        </w:rPr>
        <w:t xml:space="preserve"> [30].</w:t>
      </w:r>
    </w:p>
    <w:p w14:paraId="72AF1AC1" w14:textId="772BA351" w:rsidR="007D3BEB" w:rsidRDefault="00000000">
      <w:pPr>
        <w:shd w:val="clear" w:color="auto" w:fill="FFFFFF"/>
        <w:spacing w:after="0" w:line="480" w:lineRule="auto"/>
        <w:ind w:firstLine="720"/>
        <w:jc w:val="both"/>
        <w:rPr>
          <w:rFonts w:ascii="Times New Roman" w:hAnsi="Times New Roman"/>
          <w:sz w:val="24"/>
          <w:szCs w:val="24"/>
          <w:shd w:val="clear" w:color="auto" w:fill="FFC000"/>
        </w:rPr>
      </w:pPr>
      <w:r>
        <w:rPr>
          <w:rFonts w:ascii="Times New Roman" w:hAnsi="Times New Roman"/>
          <w:sz w:val="24"/>
          <w:szCs w:val="24"/>
        </w:rPr>
        <w:t xml:space="preserve">The silicate in </w:t>
      </w:r>
      <w:r>
        <w:rPr>
          <w:rFonts w:ascii="Times New Roman" w:eastAsia="Times New Roman" w:hAnsi="Times New Roman" w:cs="Times New Roman"/>
          <w:sz w:val="24"/>
          <w:szCs w:val="24"/>
        </w:rPr>
        <w:t>harbor</w:t>
      </w:r>
      <w:r>
        <w:rPr>
          <w:rFonts w:ascii="Times New Roman" w:hAnsi="Times New Roman"/>
          <w:sz w:val="24"/>
          <w:szCs w:val="24"/>
        </w:rPr>
        <w:t xml:space="preserve"> waters  content was  always higher than that of other nutrients and the recorded high monsoon values may be due to heavy inflow of freshwater derived from land drainage carrying silicate leach out from rocks and also from the bottom sediment . The observed </w:t>
      </w:r>
      <w:r>
        <w:rPr>
          <w:rFonts w:ascii="Times New Roman" w:hAnsi="Times New Roman"/>
          <w:sz w:val="24"/>
          <w:szCs w:val="24"/>
        </w:rPr>
        <w:lastRenderedPageBreak/>
        <w:t>low summer values could be attributed to uptake of silicate by phytoplankton for their biological activity. The variation of silicate in coastal water is influenced by several factors like physical  mixing of seawater with freshwater[31]adsorption of  reactive silicate into suspended sedimentary  particles [32] chemical  interaction  with  clay minerals [33&amp;34</w:t>
      </w:r>
      <w:r>
        <w:rPr>
          <w:rFonts w:ascii="Times New Roman" w:hAnsi="Times New Roman"/>
          <w:sz w:val="24"/>
          <w:szCs w:val="24"/>
          <w:shd w:val="clear" w:color="auto" w:fill="FFFFFF"/>
        </w:rPr>
        <w:t>] co</w:t>
      </w:r>
      <w:r>
        <w:rPr>
          <w:rFonts w:ascii="Times New Roman" w:hAnsi="Times New Roman"/>
          <w:sz w:val="24"/>
          <w:szCs w:val="24"/>
        </w:rPr>
        <w:t xml:space="preserve">-precipitation with humid compounds and iron  and biological removal by phytoplankton,  especially  by  diatoms  and silico-flagellates [35] Domestic and industrial discharges besides </w:t>
      </w:r>
      <w:r>
        <w:rPr>
          <w:rFonts w:ascii="Times New Roman" w:eastAsia="Times New Roman" w:hAnsi="Times New Roman" w:cs="Times New Roman"/>
          <w:sz w:val="24"/>
          <w:szCs w:val="24"/>
        </w:rPr>
        <w:t>harbor</w:t>
      </w:r>
      <w:r>
        <w:rPr>
          <w:rFonts w:ascii="Times New Roman" w:hAnsi="Times New Roman"/>
          <w:sz w:val="24"/>
          <w:szCs w:val="24"/>
        </w:rPr>
        <w:t xml:space="preserve"> waters into the coastal water increase nutrients (nitrates and ammonia) making it slightly polluted. The strong seasonal currents and seasonal winds however help in well oxygenation and dispersion of excessive nutrient into the offshore waters, rendering it non-polluted, thereby maintaining good productivity in </w:t>
      </w:r>
      <w:r>
        <w:rPr>
          <w:rFonts w:ascii="Times New Roman" w:eastAsia="Times New Roman" w:hAnsi="Times New Roman" w:cs="Times New Roman"/>
          <w:sz w:val="24"/>
          <w:szCs w:val="24"/>
        </w:rPr>
        <w:t>harbor</w:t>
      </w:r>
      <w:r>
        <w:rPr>
          <w:rFonts w:ascii="Times New Roman" w:hAnsi="Times New Roman"/>
          <w:sz w:val="24"/>
          <w:szCs w:val="24"/>
        </w:rPr>
        <w:t xml:space="preserve"> waters. </w:t>
      </w:r>
      <w:r w:rsidR="00877006">
        <w:rPr>
          <w:rFonts w:ascii="Times New Roman" w:hAnsi="Times New Roman"/>
          <w:sz w:val="24"/>
          <w:szCs w:val="24"/>
        </w:rPr>
        <w:t>“</w:t>
      </w:r>
      <w:r>
        <w:rPr>
          <w:rFonts w:ascii="Times New Roman" w:hAnsi="Times New Roman"/>
          <w:sz w:val="24"/>
          <w:szCs w:val="24"/>
        </w:rPr>
        <w:t>Ammonium is the nitrogenous end product of the bacterial decomposition of natural organic matter containing nitrogen. The recorded higher concentration could be partially due to the death and subsequent decomposition of phytoplankton and also due to the excretion of ammonia by planktonic organisms</w:t>
      </w:r>
      <w:r w:rsidR="00877006">
        <w:rPr>
          <w:rFonts w:ascii="Times New Roman" w:hAnsi="Times New Roman"/>
          <w:sz w:val="24"/>
          <w:szCs w:val="24"/>
        </w:rPr>
        <w:t xml:space="preserve">” </w:t>
      </w:r>
      <w:r>
        <w:rPr>
          <w:rFonts w:ascii="Times New Roman" w:hAnsi="Times New Roman"/>
          <w:sz w:val="24"/>
          <w:szCs w:val="24"/>
        </w:rPr>
        <w:t xml:space="preserve">[25] </w:t>
      </w:r>
    </w:p>
    <w:p w14:paraId="42A24152" w14:textId="593FED99" w:rsidR="007D3BEB" w:rsidRPr="00083BFC" w:rsidRDefault="00000000">
      <w:pPr>
        <w:shd w:val="clear" w:color="auto" w:fill="FFFFFF"/>
        <w:spacing w:after="0" w:line="480" w:lineRule="auto"/>
        <w:ind w:firstLine="720"/>
        <w:jc w:val="both"/>
        <w:rPr>
          <w:rFonts w:ascii="Times New Roman" w:hAnsi="Times New Roman" w:cs="Times New Roman"/>
          <w:sz w:val="24"/>
          <w:szCs w:val="24"/>
          <w:highlight w:val="yellow"/>
        </w:rPr>
      </w:pPr>
      <w:r>
        <w:rPr>
          <w:rFonts w:ascii="Times New Roman" w:hAnsi="Times New Roman"/>
          <w:sz w:val="24"/>
          <w:szCs w:val="24"/>
        </w:rPr>
        <w:t xml:space="preserve">In the present study A total of 74 species of phytoplankton was recorded in station - I and 59 species was recorded in station - II during the study period. The percentage composition of (85%) phytoplankton in station - I sample was contributed by diatoms (Bacillariophyceae), 8% by dinoflagellates(Dinophyceae) 7% of green algae (Chlorophycea) whereas blue green algae not noticed. The percentage composition of phytoplankton </w:t>
      </w:r>
      <w:r w:rsidRPr="00083BFC">
        <w:rPr>
          <w:rFonts w:ascii="Times New Roman" w:hAnsi="Times New Roman"/>
          <w:sz w:val="24"/>
          <w:szCs w:val="24"/>
          <w:highlight w:val="yellow"/>
        </w:rPr>
        <w:t>in station - II was 84% contributed by diatoms (Bacillariophyceae), 8% by dinoflagellates (Dinophyceae) 7% by green algae (Chlorophycea) 9 and 1% by blue green algae (Cynobacteria).</w:t>
      </w:r>
      <w:r w:rsidRPr="00083BFC">
        <w:rPr>
          <w:rFonts w:ascii="Times New Roman" w:hAnsi="Times New Roman" w:cs="Times New Roman"/>
          <w:sz w:val="24"/>
          <w:szCs w:val="24"/>
          <w:highlight w:val="yellow"/>
        </w:rPr>
        <w:t>In the study area among the various species of phytoplankton  ions [36 &amp; 37].This  finding  is  also</w:t>
      </w:r>
      <w:r>
        <w:rPr>
          <w:rFonts w:ascii="Times New Roman" w:hAnsi="Times New Roman" w:cs="Times New Roman"/>
          <w:sz w:val="24"/>
          <w:szCs w:val="24"/>
        </w:rPr>
        <w:t xml:space="preserve">  similar  to  earlier  report  by many  workers [38].The species like </w:t>
      </w:r>
      <w:r>
        <w:rPr>
          <w:rFonts w:ascii="Times New Roman" w:hAnsi="Times New Roman" w:cs="Times New Roman"/>
          <w:i/>
          <w:iCs/>
          <w:sz w:val="24"/>
          <w:szCs w:val="24"/>
        </w:rPr>
        <w:t>Skeletonema costatum, Pleurosigma</w:t>
      </w:r>
      <w:r>
        <w:rPr>
          <w:rFonts w:ascii="Times New Roman" w:hAnsi="Times New Roman" w:cs="Times New Roman"/>
          <w:i/>
          <w:sz w:val="24"/>
          <w:szCs w:val="24"/>
        </w:rPr>
        <w:t xml:space="preserve"> elongatum</w:t>
      </w:r>
      <w:r>
        <w:rPr>
          <w:rFonts w:ascii="Times New Roman" w:hAnsi="Times New Roman" w:cs="Times New Roman"/>
          <w:sz w:val="24"/>
          <w:szCs w:val="24"/>
        </w:rPr>
        <w:t>,</w:t>
      </w:r>
      <w:r>
        <w:rPr>
          <w:rFonts w:ascii="Times New Roman" w:hAnsi="Times New Roman" w:cs="Times New Roman"/>
          <w:i/>
          <w:iCs/>
          <w:sz w:val="24"/>
          <w:szCs w:val="24"/>
        </w:rPr>
        <w:t xml:space="preserve"> Thalassionema nitzschioides, Navicula longa, Thalassionema longissima, Chaetoceros affinis,</w:t>
      </w:r>
      <w:r>
        <w:rPr>
          <w:rFonts w:ascii="Times New Roman" w:hAnsi="Times New Roman" w:cs="Times New Roman"/>
          <w:i/>
          <w:sz w:val="24"/>
          <w:szCs w:val="24"/>
        </w:rPr>
        <w:t xml:space="preserve"> Triceratium </w:t>
      </w:r>
      <w:r>
        <w:rPr>
          <w:rFonts w:ascii="Times New Roman" w:hAnsi="Times New Roman" w:cs="Times New Roman"/>
          <w:i/>
          <w:sz w:val="24"/>
          <w:szCs w:val="24"/>
        </w:rPr>
        <w:lastRenderedPageBreak/>
        <w:t xml:space="preserve">robertsianum, Coscinodiscus </w:t>
      </w:r>
      <w:r>
        <w:rPr>
          <w:rFonts w:ascii="Times New Roman" w:hAnsi="Times New Roman" w:cs="Times New Roman"/>
          <w:i/>
          <w:iCs/>
          <w:sz w:val="24"/>
          <w:szCs w:val="24"/>
        </w:rPr>
        <w:t xml:space="preserve">centralis, </w:t>
      </w:r>
      <w:r>
        <w:rPr>
          <w:rFonts w:ascii="Times New Roman" w:hAnsi="Times New Roman" w:cs="Times New Roman"/>
          <w:iCs/>
          <w:sz w:val="24"/>
          <w:szCs w:val="24"/>
        </w:rPr>
        <w:t>and</w:t>
      </w:r>
      <w:r>
        <w:rPr>
          <w:rFonts w:ascii="Times New Roman" w:hAnsi="Times New Roman" w:cs="Times New Roman"/>
          <w:i/>
          <w:iCs/>
          <w:sz w:val="24"/>
          <w:szCs w:val="24"/>
        </w:rPr>
        <w:t xml:space="preserve"> Nitzschia closterium </w:t>
      </w:r>
      <w:r>
        <w:rPr>
          <w:rFonts w:ascii="Times New Roman" w:hAnsi="Times New Roman" w:cs="Times New Roman"/>
          <w:iCs/>
          <w:sz w:val="24"/>
          <w:szCs w:val="24"/>
        </w:rPr>
        <w:t>w</w:t>
      </w:r>
      <w:r>
        <w:rPr>
          <w:rFonts w:ascii="Times New Roman" w:hAnsi="Times New Roman" w:cs="Times New Roman"/>
          <w:sz w:val="24"/>
          <w:szCs w:val="24"/>
        </w:rPr>
        <w:t xml:space="preserve">ere recorded almost all the season. </w:t>
      </w:r>
      <w:r>
        <w:rPr>
          <w:rFonts w:ascii="Times New Roman" w:hAnsi="Times New Roman"/>
          <w:sz w:val="24"/>
          <w:szCs w:val="24"/>
        </w:rPr>
        <w:t>In the present study, phytoplankton species diversity index (</w:t>
      </w:r>
      <m:oMath>
        <m:sSup>
          <m:sSupPr>
            <m:ctrlPr>
              <w:rPr>
                <w:rFonts w:ascii="Cambria Math" w:hAnsi="Cambria Math"/>
                <w:sz w:val="24"/>
                <w:szCs w:val="24"/>
                <w:vertAlign w:val="subscript"/>
              </w:rPr>
            </m:ctrlPr>
          </m:sSupPr>
          <m:e>
            <m:r>
              <w:rPr>
                <w:rFonts w:ascii="Cambria Math" w:hAnsi="Cambria Math"/>
                <w:sz w:val="24"/>
                <w:szCs w:val="24"/>
                <w:vertAlign w:val="subscript"/>
              </w:rPr>
              <m:t>H</m:t>
            </m:r>
          </m:e>
          <m:sup>
            <m:r>
              <w:rPr>
                <w:rFonts w:ascii="Cambria Math" w:hAnsi="Cambria Math"/>
                <w:sz w:val="24"/>
                <w:szCs w:val="24"/>
                <w:vertAlign w:val="subscript"/>
              </w:rPr>
              <m:t>'</m:t>
            </m:r>
          </m:sup>
        </m:sSup>
      </m:oMath>
      <w:r>
        <w:rPr>
          <w:rFonts w:ascii="Times New Roman" w:hAnsi="Times New Roman"/>
          <w:sz w:val="24"/>
          <w:szCs w:val="24"/>
        </w:rPr>
        <w:t xml:space="preserve">) varied from 3.674 to 4.014 (Fig. 3). The minimum species diversity (3.674) was recorded in station - I during monsoon </w:t>
      </w:r>
      <w:r>
        <w:rPr>
          <w:rFonts w:ascii="Times New Roman" w:eastAsia="Times New Roman" w:hAnsi="Times New Roman" w:cs="Times New Roman"/>
          <w:sz w:val="24"/>
          <w:szCs w:val="24"/>
        </w:rPr>
        <w:t xml:space="preserve">might be due to the heavy monsoonal flood, which washed the allochthonus species, and even autochthonus species, which could not survive in very low salinity. The turbidity during monsoon season may also responsible for lower values. Similar observations were also made earlier by Santhanam </w:t>
      </w:r>
      <w:r>
        <w:rPr>
          <w:rFonts w:ascii="Times New Roman" w:eastAsia="Times New Roman" w:hAnsi="Times New Roman" w:cs="Times New Roman"/>
          <w:iCs/>
          <w:sz w:val="24"/>
          <w:szCs w:val="24"/>
        </w:rPr>
        <w:t xml:space="preserve">et al. </w:t>
      </w:r>
      <w:r>
        <w:rPr>
          <w:rFonts w:ascii="Times New Roman" w:eastAsia="Times New Roman" w:hAnsi="Times New Roman" w:cs="Times New Roman"/>
          <w:sz w:val="24"/>
          <w:szCs w:val="24"/>
        </w:rPr>
        <w:t>(2012).</w:t>
      </w:r>
      <w:r>
        <w:rPr>
          <w:rFonts w:ascii="Times New Roman" w:hAnsi="Times New Roman" w:cs="Times New Roman"/>
          <w:sz w:val="24"/>
          <w:szCs w:val="24"/>
        </w:rPr>
        <w:t xml:space="preserve"> The maximum level (4.014) was observed in station - II during summer season may be due to the occurrence of allochthonous species [39].The species richness index (</w:t>
      </w:r>
      <m:oMath>
        <m:sSup>
          <m:sSupPr>
            <m:ctrlPr>
              <w:rPr>
                <w:rFonts w:ascii="Cambria Math" w:eastAsia="Times New Roman" w:hAnsi="Cambria Math" w:cs="Times New Roman"/>
                <w:sz w:val="24"/>
                <w:szCs w:val="24"/>
              </w:rPr>
            </m:ctrlPr>
          </m:sSupPr>
          <m:e>
            <m:r>
              <w:rPr>
                <w:rFonts w:ascii="Cambria Math" w:eastAsia="Times New Roman" w:hAnsi="Cambria Math" w:cs="Times New Roman"/>
                <w:sz w:val="24"/>
                <w:szCs w:val="24"/>
              </w:rPr>
              <m:t>D</m:t>
            </m:r>
          </m:e>
          <m:sup>
            <m:r>
              <w:rPr>
                <w:rFonts w:ascii="Cambria Math" w:eastAsia="Times New Roman" w:hAnsi="Cambria Math" w:cs="Times New Roman"/>
                <w:sz w:val="24"/>
                <w:szCs w:val="24"/>
              </w:rPr>
              <m:t>'</m:t>
            </m:r>
          </m:sup>
        </m:sSup>
      </m:oMath>
      <w:r>
        <w:rPr>
          <w:rFonts w:ascii="Times New Roman" w:hAnsi="Times New Roman" w:cs="Times New Roman"/>
          <w:sz w:val="24"/>
          <w:szCs w:val="24"/>
        </w:rPr>
        <w:t>) fluctuated between 0.972 and 0.980 (Fig. 4). The minimum species richness (0.972) was observed in station - I during monsoon, and the maximum (0.980) was noted in station - II during summer season. High and lower species richness recorded during summer and monsoon seasons respectively, which could be correlated with the recorded higher and lower salinity values, as reported by[35]. The species evenness index (</w:t>
      </w:r>
      <m:oMath>
        <m:sSup>
          <m:sSupPr>
            <m:ctrlPr>
              <w:rPr>
                <w:rFonts w:ascii="Cambria Math" w:eastAsia="Times New Roman" w:hAnsi="Cambria Math" w:cs="Times New Roman"/>
                <w:sz w:val="24"/>
                <w:szCs w:val="24"/>
              </w:rPr>
            </m:ctrlPr>
          </m:sSupPr>
          <m:e>
            <m:r>
              <w:rPr>
                <w:rFonts w:ascii="Cambria Math" w:eastAsia="Times New Roman" w:hAnsi="Cambria Math" w:cs="Times New Roman"/>
                <w:sz w:val="24"/>
                <w:szCs w:val="24"/>
              </w:rPr>
              <m:t>J</m:t>
            </m:r>
          </m:e>
          <m:sup>
            <m:r>
              <w:rPr>
                <w:rFonts w:ascii="Cambria Math" w:eastAsia="Times New Roman" w:hAnsi="Cambria Math" w:cs="Times New Roman"/>
                <w:sz w:val="24"/>
                <w:szCs w:val="24"/>
              </w:rPr>
              <m:t>'</m:t>
            </m:r>
          </m:sup>
        </m:sSup>
      </m:oMath>
      <w:r>
        <w:rPr>
          <w:rFonts w:ascii="Times New Roman" w:hAnsi="Times New Roman" w:cs="Times New Roman"/>
          <w:sz w:val="24"/>
          <w:szCs w:val="24"/>
        </w:rPr>
        <w:t xml:space="preserve">) varied from 0.823 to 0.857 (Fig. 5). </w:t>
      </w:r>
      <w:r>
        <w:rPr>
          <w:rFonts w:ascii="Times New Roman" w:eastAsia="Times New Roman" w:hAnsi="Times New Roman" w:cs="Times New Roman"/>
          <w:sz w:val="24"/>
          <w:szCs w:val="24"/>
        </w:rPr>
        <w:t xml:space="preserve">In the present study a reverse trend was observed in evenness values. </w:t>
      </w:r>
      <w:r>
        <w:rPr>
          <w:rFonts w:ascii="Times New Roman" w:hAnsi="Times New Roman" w:cs="Times New Roman"/>
          <w:sz w:val="24"/>
          <w:szCs w:val="24"/>
        </w:rPr>
        <w:t xml:space="preserve">The minimum species evenness (0.823) was observed in station - I during postmonsoon </w:t>
      </w:r>
      <w:r>
        <w:rPr>
          <w:rFonts w:ascii="Times New Roman" w:eastAsia="Times New Roman" w:hAnsi="Times New Roman" w:cs="Times New Roman"/>
          <w:sz w:val="24"/>
          <w:szCs w:val="24"/>
        </w:rPr>
        <w:t xml:space="preserve">may be due to unequal distribution of the species and </w:t>
      </w:r>
      <w:r>
        <w:rPr>
          <w:rFonts w:ascii="Times New Roman" w:hAnsi="Times New Roman" w:cs="Times New Roman"/>
          <w:sz w:val="24"/>
          <w:szCs w:val="24"/>
        </w:rPr>
        <w:t xml:space="preserve"> the maximum (0.857) was recorded in station - I and II during monsoon and summer </w:t>
      </w:r>
      <w:r>
        <w:rPr>
          <w:rFonts w:ascii="Times New Roman" w:eastAsia="Times New Roman" w:hAnsi="Times New Roman" w:cs="Times New Roman"/>
          <w:sz w:val="24"/>
          <w:szCs w:val="24"/>
        </w:rPr>
        <w:t xml:space="preserve">that the species were equally distributed and thus not allowing a single species to dominance over others as reported earlier by from Vellar estuary, [40] from Arasalar and </w:t>
      </w:r>
      <w:r w:rsidRPr="00083BFC">
        <w:rPr>
          <w:rFonts w:ascii="Times New Roman" w:eastAsia="Times New Roman" w:hAnsi="Times New Roman" w:cs="Times New Roman"/>
          <w:sz w:val="24"/>
          <w:szCs w:val="24"/>
          <w:highlight w:val="yellow"/>
        </w:rPr>
        <w:t>Cauvery estuary, [28] from Pichavaram mangrove waters, from Vellar estuary and adjacent neritic waters and [41] from Gulf of Kachchh waters</w:t>
      </w:r>
      <w:r w:rsidRPr="00083BFC">
        <w:rPr>
          <w:rFonts w:ascii="Times New Roman" w:hAnsi="Times New Roman" w:cs="Times New Roman"/>
          <w:sz w:val="24"/>
          <w:szCs w:val="24"/>
          <w:highlight w:val="yellow"/>
        </w:rPr>
        <w:t xml:space="preserve"> (Fig. 2).</w:t>
      </w:r>
    </w:p>
    <w:p w14:paraId="65B0BB88" w14:textId="77777777" w:rsidR="007D3BEB" w:rsidRDefault="00000000">
      <w:pPr>
        <w:shd w:val="clear" w:color="auto" w:fill="FFFFFF"/>
        <w:spacing w:after="0" w:line="480" w:lineRule="auto"/>
        <w:ind w:firstLine="720"/>
        <w:jc w:val="both"/>
        <w:rPr>
          <w:rFonts w:ascii="Times New Roman" w:hAnsi="Times New Roman" w:cs="Times New Roman"/>
          <w:sz w:val="24"/>
          <w:szCs w:val="24"/>
        </w:rPr>
      </w:pPr>
      <w:r w:rsidRPr="00083BFC">
        <w:rPr>
          <w:rFonts w:ascii="Times New Roman" w:hAnsi="Times New Roman" w:cs="Times New Roman"/>
          <w:sz w:val="24"/>
          <w:szCs w:val="24"/>
          <w:highlight w:val="yellow"/>
        </w:rPr>
        <w:t xml:space="preserve">In the present study, </w:t>
      </w:r>
      <w:r w:rsidRPr="00083BFC">
        <w:rPr>
          <w:rFonts w:ascii="Times New Roman" w:hAnsi="Times New Roman"/>
          <w:sz w:val="24"/>
          <w:szCs w:val="24"/>
          <w:highlight w:val="yellow"/>
        </w:rPr>
        <w:t xml:space="preserve"> zooplankton of both station - I and II comprised of Calanoida, Cyclopoida, Harpacticoida, Ciliata, Polychaeta and Amphipoda.  In station - I,</w:t>
      </w:r>
      <w:r>
        <w:rPr>
          <w:rFonts w:ascii="Times New Roman" w:hAnsi="Times New Roman"/>
          <w:sz w:val="24"/>
          <w:szCs w:val="24"/>
        </w:rPr>
        <w:t xml:space="preserve"> Calanoida (40%), Cyclopoida (14%), Harpacticoida (14%), Ciliata (15%), Polychaeta (12%)  and Amphipoda (5%)  </w:t>
      </w:r>
      <w:r>
        <w:rPr>
          <w:rFonts w:ascii="Times New Roman" w:hAnsi="Times New Roman"/>
          <w:sz w:val="24"/>
          <w:szCs w:val="24"/>
        </w:rPr>
        <w:lastRenderedPageBreak/>
        <w:t xml:space="preserve">were recorded. These species were present in all four seasons. In station - II  Calanoida (39%), Cyclopoida (12%), Harpacticoida (13%), Ciliata (15%), Polychaeta (15%) and  Amphipoda (5%) were recorded. Therefore, totally 56 and 48 zooplankton species were recorded in station - I and II of the </w:t>
      </w:r>
      <w:r>
        <w:rPr>
          <w:rFonts w:ascii="Times New Roman" w:eastAsia="Times New Roman" w:hAnsi="Times New Roman" w:cs="Times New Roman"/>
          <w:sz w:val="24"/>
          <w:szCs w:val="24"/>
        </w:rPr>
        <w:t>harbor</w:t>
      </w:r>
      <w:r>
        <w:rPr>
          <w:rFonts w:ascii="Times New Roman" w:hAnsi="Times New Roman"/>
          <w:sz w:val="24"/>
          <w:szCs w:val="24"/>
        </w:rPr>
        <w:t xml:space="preserve"> water respectively. Among the zooplankton recorded, Calanoid copepod was found dominant followed by Cyclopoida, Harpacticoida, Ciliata, Polychaeta and Amphipoda (Fig. 6). The copepods constituted the dominant group and were numerically abundant throughout the study period. Among the copepods, </w:t>
      </w:r>
      <w:r>
        <w:rPr>
          <w:rFonts w:ascii="Times New Roman" w:hAnsi="Times New Roman"/>
          <w:i/>
          <w:iCs/>
          <w:sz w:val="24"/>
          <w:szCs w:val="24"/>
        </w:rPr>
        <w:t xml:space="preserve">Macrosetella gracilis </w:t>
      </w:r>
      <w:r>
        <w:rPr>
          <w:rFonts w:ascii="Times New Roman" w:hAnsi="Times New Roman"/>
          <w:sz w:val="24"/>
          <w:szCs w:val="24"/>
        </w:rPr>
        <w:t xml:space="preserve">was the most dominant genus followed by </w:t>
      </w:r>
      <w:r>
        <w:rPr>
          <w:rFonts w:ascii="Times New Roman" w:hAnsi="Times New Roman"/>
          <w:i/>
          <w:iCs/>
          <w:sz w:val="24"/>
          <w:szCs w:val="24"/>
        </w:rPr>
        <w:t xml:space="preserve">Acrocalanus gracilis </w:t>
      </w:r>
      <w:r>
        <w:rPr>
          <w:rFonts w:ascii="Times New Roman" w:hAnsi="Times New Roman"/>
          <w:sz w:val="24"/>
          <w:szCs w:val="24"/>
        </w:rPr>
        <w:t xml:space="preserve">and </w:t>
      </w:r>
      <w:r>
        <w:rPr>
          <w:rFonts w:ascii="Times New Roman" w:hAnsi="Times New Roman"/>
          <w:i/>
          <w:iCs/>
          <w:sz w:val="24"/>
          <w:szCs w:val="24"/>
        </w:rPr>
        <w:t xml:space="preserve">Oithona rigida. </w:t>
      </w:r>
      <w:r>
        <w:rPr>
          <w:rFonts w:ascii="Times New Roman" w:hAnsi="Times New Roman"/>
          <w:sz w:val="24"/>
          <w:szCs w:val="24"/>
        </w:rPr>
        <w:t>Numerical abundance of copepods was also recorded by different coastal system of India [40].</w:t>
      </w:r>
      <w:r>
        <w:rPr>
          <w:rFonts w:ascii="Times New Roman" w:hAnsi="Times New Roman" w:cs="Times New Roman"/>
          <w:sz w:val="24"/>
          <w:szCs w:val="24"/>
        </w:rPr>
        <w:t>The zooplankton species diversity index (</w:t>
      </w:r>
      <m:oMath>
        <m:sSup>
          <m:sSupPr>
            <m:ctrlPr>
              <w:rPr>
                <w:rFonts w:ascii="Cambria Math" w:hAnsi="Cambria Math" w:cs="Times New Roman"/>
                <w:sz w:val="24"/>
                <w:szCs w:val="24"/>
                <w:vertAlign w:val="subscript"/>
              </w:rPr>
            </m:ctrlPr>
          </m:sSupPr>
          <m:e>
            <m:r>
              <w:rPr>
                <w:rFonts w:ascii="Cambria Math" w:hAnsi="Cambria Math" w:cs="Times New Roman"/>
                <w:sz w:val="24"/>
                <w:szCs w:val="24"/>
                <w:vertAlign w:val="subscript"/>
              </w:rPr>
              <m:t>H</m:t>
            </m:r>
          </m:e>
          <m:sup>
            <m:r>
              <w:rPr>
                <w:rFonts w:ascii="Cambria Math" w:hAnsi="Cambria Math" w:cs="Times New Roman"/>
                <w:sz w:val="24"/>
                <w:szCs w:val="24"/>
                <w:vertAlign w:val="subscript"/>
              </w:rPr>
              <m:t>'</m:t>
            </m:r>
          </m:sup>
        </m:sSup>
      </m:oMath>
      <w:r>
        <w:rPr>
          <w:rFonts w:ascii="Times New Roman" w:hAnsi="Times New Roman" w:cs="Times New Roman"/>
          <w:sz w:val="24"/>
          <w:szCs w:val="24"/>
        </w:rPr>
        <w:t xml:space="preserve">) varied from 3.812 to 3.156 </w:t>
      </w:r>
      <w:r>
        <w:rPr>
          <w:rFonts w:ascii="Times New Roman" w:hAnsi="Times New Roman" w:cs="Times New Roman"/>
          <w:sz w:val="24"/>
          <w:szCs w:val="24"/>
        </w:rPr>
        <w:br/>
        <w:t xml:space="preserve">(Fig. 7). The minimum species diversity (3.812) was recorded in station - I during monsoon may be due to the freshwater flow played a key role in altering the hydrobiology of the marine and estuarine environments and caused a reduction of species number, thereby decreasing the density and diversity. This can be correlated with the observations of  from Columbia estuary. Similar results have been reported by from parangipettai waters, form Kadinamkulam estuary and from Goa water.  </w:t>
      </w:r>
      <w:r w:rsidRPr="00083BFC">
        <w:rPr>
          <w:rFonts w:ascii="Times New Roman" w:hAnsi="Times New Roman" w:cs="Times New Roman"/>
          <w:sz w:val="24"/>
          <w:szCs w:val="24"/>
          <w:highlight w:val="yellow"/>
        </w:rPr>
        <w:t>The maximum level (3.156) was observed in Station - II during summer could be due to stable hydrographical condition this.</w:t>
      </w:r>
      <w:r w:rsidRPr="00083BFC">
        <w:rPr>
          <w:rFonts w:ascii="TimesNewRomanPSMT-Identity-H" w:hAnsi="TimesNewRomanPSMT-Identity-H" w:cs="TimesNewRomanPSMT-Identity-H"/>
          <w:highlight w:val="yellow"/>
        </w:rPr>
        <w:t xml:space="preserve"> </w:t>
      </w:r>
      <w:r w:rsidRPr="00083BFC">
        <w:rPr>
          <w:rFonts w:ascii="Times New Roman" w:hAnsi="Times New Roman" w:cs="Times New Roman"/>
          <w:sz w:val="24"/>
          <w:szCs w:val="24"/>
          <w:highlight w:val="yellow"/>
        </w:rPr>
        <w:t>The species richness index (</w:t>
      </w:r>
      <m:oMath>
        <m:sSup>
          <m:sSupPr>
            <m:ctrlPr>
              <w:rPr>
                <w:rFonts w:ascii="Cambria Math" w:eastAsia="Times New Roman" w:hAnsi="Cambria Math" w:cs="Times New Roman"/>
                <w:sz w:val="24"/>
                <w:szCs w:val="24"/>
                <w:highlight w:val="yellow"/>
              </w:rPr>
            </m:ctrlPr>
          </m:sSupPr>
          <m:e>
            <m:r>
              <w:rPr>
                <w:rFonts w:ascii="Cambria Math" w:eastAsia="Times New Roman" w:hAnsi="Cambria Math" w:cs="Times New Roman"/>
                <w:sz w:val="24"/>
                <w:szCs w:val="24"/>
                <w:highlight w:val="yellow"/>
              </w:rPr>
              <m:t>D</m:t>
            </m:r>
          </m:e>
          <m:sup>
            <m:r>
              <w:rPr>
                <w:rFonts w:ascii="Cambria Math" w:eastAsia="Times New Roman" w:hAnsi="Cambria Math" w:cs="Times New Roman"/>
                <w:sz w:val="24"/>
                <w:szCs w:val="24"/>
                <w:highlight w:val="yellow"/>
              </w:rPr>
              <m:t>'</m:t>
            </m:r>
          </m:sup>
        </m:sSup>
      </m:oMath>
      <w:r w:rsidRPr="00083BFC">
        <w:rPr>
          <w:rFonts w:ascii="Times New Roman" w:hAnsi="Times New Roman" w:cs="Times New Roman"/>
          <w:sz w:val="24"/>
          <w:szCs w:val="24"/>
          <w:highlight w:val="yellow"/>
        </w:rPr>
        <w:t xml:space="preserve">) fluctuated between 0.941 and 0.976 (Fig. </w:t>
      </w:r>
      <w:r w:rsidR="00083BFC">
        <w:rPr>
          <w:rFonts w:ascii="Times New Roman" w:hAnsi="Times New Roman" w:cs="Times New Roman"/>
          <w:sz w:val="24"/>
          <w:szCs w:val="24"/>
        </w:rPr>
        <w:t>7</w:t>
      </w:r>
      <w:r>
        <w:rPr>
          <w:rFonts w:ascii="Times New Roman" w:hAnsi="Times New Roman" w:cs="Times New Roman"/>
          <w:sz w:val="24"/>
          <w:szCs w:val="24"/>
        </w:rPr>
        <w:t>). The minimum species richness (0.941) was observed in station - II monsoon  and the maximum (0.976) was noted in station - I during summer during this seasons (Fig. 3d).  species evenness index (</w:t>
      </w:r>
      <m:oMath>
        <m:sSup>
          <m:sSupPr>
            <m:ctrlPr>
              <w:rPr>
                <w:rFonts w:ascii="Cambria Math" w:eastAsia="Times New Roman" w:hAnsi="Cambria Math" w:cs="Times New Roman"/>
                <w:sz w:val="24"/>
                <w:szCs w:val="24"/>
              </w:rPr>
            </m:ctrlPr>
          </m:sSupPr>
          <m:e>
            <m:r>
              <w:rPr>
                <w:rFonts w:ascii="Cambria Math" w:eastAsia="Times New Roman" w:hAnsi="Cambria Math" w:cs="Times New Roman"/>
                <w:sz w:val="24"/>
                <w:szCs w:val="24"/>
              </w:rPr>
              <m:t>J</m:t>
            </m:r>
          </m:e>
          <m:sup>
            <m:r>
              <w:rPr>
                <w:rFonts w:ascii="Cambria Math" w:eastAsia="Times New Roman" w:hAnsi="Cambria Math" w:cs="Times New Roman"/>
                <w:sz w:val="24"/>
                <w:szCs w:val="24"/>
              </w:rPr>
              <m:t>'</m:t>
            </m:r>
          </m:sup>
        </m:sSup>
      </m:oMath>
      <w:r w:rsidRPr="00083BFC">
        <w:rPr>
          <w:rFonts w:ascii="Times New Roman" w:hAnsi="Times New Roman" w:cs="Times New Roman"/>
          <w:sz w:val="24"/>
          <w:szCs w:val="24"/>
          <w:highlight w:val="yellow"/>
        </w:rPr>
        <w:t xml:space="preserve">) varied from 0.997 to 0.999. The minimum species evenness (0.997) was observed in station - I during post monsoon, and the maximum (0.999) was recorded in station - II during summer (Fig . </w:t>
      </w:r>
      <w:r w:rsidR="00083BFC" w:rsidRPr="00083BFC">
        <w:rPr>
          <w:rFonts w:ascii="Times New Roman" w:hAnsi="Times New Roman" w:cs="Times New Roman"/>
          <w:sz w:val="24"/>
          <w:szCs w:val="24"/>
          <w:highlight w:val="yellow"/>
        </w:rPr>
        <w:t>7</w:t>
      </w:r>
      <w:r w:rsidRPr="00083BFC">
        <w:rPr>
          <w:rFonts w:ascii="Times New Roman" w:hAnsi="Times New Roman" w:cs="Times New Roman"/>
          <w:sz w:val="24"/>
          <w:szCs w:val="24"/>
          <w:highlight w:val="yellow"/>
        </w:rPr>
        <w:t>).</w:t>
      </w:r>
      <w:r w:rsidRPr="00083BFC">
        <w:rPr>
          <w:rFonts w:ascii="Times New Roman" w:hAnsi="Times New Roman"/>
          <w:sz w:val="24"/>
          <w:szCs w:val="24"/>
          <w:highlight w:val="yellow"/>
        </w:rPr>
        <w:t xml:space="preserve"> </w:t>
      </w:r>
      <w:r w:rsidRPr="00083BFC">
        <w:rPr>
          <w:rFonts w:ascii="Times New Roman" w:hAnsi="Times New Roman" w:cs="Times New Roman"/>
          <w:sz w:val="24"/>
          <w:szCs w:val="24"/>
          <w:highlight w:val="yellow"/>
        </w:rPr>
        <w:t xml:space="preserve">To </w:t>
      </w:r>
      <w:r>
        <w:rPr>
          <w:rFonts w:ascii="Times New Roman" w:hAnsi="Times New Roman" w:cs="Times New Roman"/>
          <w:sz w:val="24"/>
          <w:szCs w:val="24"/>
        </w:rPr>
        <w:t xml:space="preserve">conclude, marine resources indeed vital water quality has become a matter of serious concern because it affects not only aquatic ecosystem health  but human health </w:t>
      </w:r>
      <w:r>
        <w:rPr>
          <w:rFonts w:ascii="Times New Roman" w:hAnsi="Times New Roman" w:cs="Times New Roman"/>
          <w:sz w:val="24"/>
          <w:szCs w:val="24"/>
        </w:rPr>
        <w:lastRenderedPageBreak/>
        <w:t>too. The diversity of phytoplankton and zooplankton, the members of first and second trophic level who play significant role in energy production through out the aquatic food web are much influenced by environmental factors (i.e. Water physic-chemical parameters) in which they live. Hence there is an increasing need for accurate appraisal of plankton study, a good tool for monitoring and management of aquatic ecosystem which can give a idea of water quality and marine biodiversity.</w:t>
      </w:r>
    </w:p>
    <w:p w14:paraId="48173AF4" w14:textId="77777777" w:rsidR="007D3BEB" w:rsidRDefault="007D3BEB">
      <w:pPr>
        <w:shd w:val="clear" w:color="auto" w:fill="FFFFFF"/>
        <w:spacing w:after="0" w:line="480" w:lineRule="auto"/>
        <w:ind w:firstLine="720"/>
        <w:jc w:val="both"/>
        <w:rPr>
          <w:rFonts w:ascii="Times New Roman" w:hAnsi="Times New Roman" w:cs="Times New Roman"/>
          <w:sz w:val="24"/>
          <w:szCs w:val="24"/>
          <w:lang w:eastAsia="zh-CN"/>
        </w:rPr>
      </w:pPr>
    </w:p>
    <w:p w14:paraId="3E3D87B8" w14:textId="77777777" w:rsidR="007D3BEB" w:rsidRDefault="00000000">
      <w:pPr>
        <w:shd w:val="clear" w:color="auto" w:fill="FFFFFF"/>
        <w:spacing w:line="480" w:lineRule="auto"/>
        <w:rPr>
          <w:rFonts w:ascii="Times New Roman" w:hAnsi="Times New Roman" w:cs="Times New Roman"/>
          <w:b/>
          <w:bCs/>
          <w:sz w:val="24"/>
          <w:szCs w:val="24"/>
        </w:rPr>
      </w:pPr>
      <w:r>
        <w:rPr>
          <w:rFonts w:ascii="Times New Roman" w:eastAsia="Newton-Regular" w:hAnsi="Times New Roman" w:cs="Times New Roman"/>
          <w:b/>
          <w:bCs/>
          <w:sz w:val="24"/>
          <w:szCs w:val="24"/>
          <w:lang w:eastAsia="zh-CN"/>
        </w:rPr>
        <w:t>CONCLUSIONS</w:t>
      </w:r>
    </w:p>
    <w:p w14:paraId="598C78F5" w14:textId="77777777" w:rsidR="007D3BEB" w:rsidRDefault="00000000">
      <w:pPr>
        <w:shd w:val="clear" w:color="auto" w:fill="FFFFFF"/>
        <w:spacing w:line="480" w:lineRule="auto"/>
        <w:jc w:val="both"/>
        <w:rPr>
          <w:rFonts w:ascii="Times New Roman" w:hAnsi="Times New Roman" w:cs="Times New Roman"/>
          <w:b/>
          <w:sz w:val="24"/>
          <w:szCs w:val="24"/>
        </w:rPr>
      </w:pPr>
      <w:r>
        <w:rPr>
          <w:rFonts w:ascii="Times New Roman" w:eastAsia="Newton-Regular" w:hAnsi="Times New Roman" w:cs="Times New Roman"/>
          <w:sz w:val="24"/>
          <w:szCs w:val="24"/>
          <w:lang w:eastAsia="zh-CN"/>
        </w:rPr>
        <w:t xml:space="preserve">Seasonal variations of physio-chemical and nutrients characteristics in Chinnamuttom Fishing Harbour and Colachal Harbour inferred that the higher concentration of the nutrients observed in Colachel Fishing harbour. The concentration of nutrients was high during monsoon season and low during summer season in both harbour waters due to incoming of anthropological contaminants in the harbour region from the catchment area and discharge of  domestic and ship. </w:t>
      </w:r>
      <w:r>
        <w:rPr>
          <w:sz w:val="24"/>
          <w:szCs w:val="24"/>
        </w:rPr>
        <w:t xml:space="preserve"> </w:t>
      </w:r>
      <w:r>
        <w:rPr>
          <w:rFonts w:ascii="Times New Roman" w:hAnsi="Times New Roman" w:cs="Times New Roman"/>
          <w:sz w:val="24"/>
          <w:szCs w:val="24"/>
          <w:lang w:eastAsia="zh-CN"/>
        </w:rPr>
        <w:t>The marine phytoplankton and zooplankton density, diversity, richness were recorded in their maximum levels during summer season, and minimum were obtained in the monsoon. The evenness of  phyto and zooplankton  were recorded during their maximum levels during summer season, and minimum were obtained in the post monsoon.</w:t>
      </w:r>
    </w:p>
    <w:p w14:paraId="7D09240B" w14:textId="77777777" w:rsidR="007D3BEB" w:rsidRDefault="00000000">
      <w:pPr>
        <w:shd w:val="clear" w:color="auto" w:fill="FFFFFF"/>
        <w:spacing w:after="0" w:line="480" w:lineRule="auto"/>
        <w:jc w:val="both"/>
        <w:rPr>
          <w:rFonts w:ascii="Times New Roman" w:hAnsi="Times New Roman" w:cs="Times New Roman"/>
          <w:b/>
          <w:sz w:val="24"/>
          <w:szCs w:val="24"/>
        </w:rPr>
      </w:pPr>
      <w:r>
        <w:rPr>
          <w:rFonts w:ascii="Times New Roman" w:hAnsi="Times New Roman" w:cs="Times New Roman"/>
          <w:b/>
          <w:sz w:val="24"/>
          <w:szCs w:val="24"/>
        </w:rPr>
        <w:t>REFERENCES</w:t>
      </w:r>
    </w:p>
    <w:p w14:paraId="62B8C06A" w14:textId="77777777" w:rsidR="007D3BEB" w:rsidRDefault="00000000">
      <w:pPr>
        <w:widowControl w:val="0"/>
        <w:numPr>
          <w:ilvl w:val="0"/>
          <w:numId w:val="1"/>
        </w:numPr>
        <w:shd w:val="clear" w:color="auto" w:fill="FFFFFF"/>
        <w:overflowPunct w:val="0"/>
        <w:autoSpaceDE w:val="0"/>
        <w:autoSpaceDN w:val="0"/>
        <w:spacing w:after="0"/>
        <w:jc w:val="both"/>
        <w:rPr>
          <w:rFonts w:ascii="Times New Roman" w:hAnsi="Times New Roman" w:cs="Times New Roman"/>
          <w:sz w:val="24"/>
          <w:szCs w:val="24"/>
        </w:rPr>
      </w:pPr>
      <w:r>
        <w:rPr>
          <w:rFonts w:ascii="Times New Roman" w:hAnsi="Times New Roman" w:cs="Times New Roman"/>
          <w:sz w:val="24"/>
          <w:szCs w:val="24"/>
        </w:rPr>
        <w:t>Shirodkar PV, Pradhan UK, Vethamony P. Impact of Water Quality Changes on Harbour Environment Due to Port Activities along the West Coast of India. Second International Conference on Coastal Zone Engineering and Management (Arabian Coast 2010), November 1-3, 2010, Muscat, Oman. ISSN: 2219-3596.</w:t>
      </w:r>
    </w:p>
    <w:p w14:paraId="64BA9D9D" w14:textId="77777777" w:rsidR="007D3BEB" w:rsidRDefault="007D3BEB">
      <w:pPr>
        <w:widowControl w:val="0"/>
        <w:shd w:val="clear" w:color="auto" w:fill="FFFFFF"/>
        <w:overflowPunct w:val="0"/>
        <w:autoSpaceDE w:val="0"/>
        <w:autoSpaceDN w:val="0"/>
        <w:spacing w:after="0"/>
        <w:jc w:val="both"/>
        <w:rPr>
          <w:rFonts w:ascii="Times New Roman" w:hAnsi="Times New Roman" w:cs="Times New Roman"/>
          <w:sz w:val="24"/>
          <w:szCs w:val="24"/>
        </w:rPr>
      </w:pPr>
    </w:p>
    <w:p w14:paraId="663D7A95" w14:textId="77777777" w:rsidR="007D3BEB" w:rsidRDefault="00000000">
      <w:pPr>
        <w:widowControl w:val="0"/>
        <w:numPr>
          <w:ilvl w:val="0"/>
          <w:numId w:val="1"/>
        </w:numPr>
        <w:shd w:val="clear" w:color="auto" w:fill="FFFFFF"/>
        <w:overflowPunct w:val="0"/>
        <w:autoSpaceDE w:val="0"/>
        <w:autoSpaceDN w:val="0"/>
        <w:adjustRightInd w:val="0"/>
        <w:spacing w:after="0"/>
        <w:jc w:val="both"/>
        <w:rPr>
          <w:rFonts w:ascii="Times New Roman" w:eastAsia="AdvTTe692faf0" w:hAnsi="Times New Roman" w:cs="Times New Roman"/>
          <w:color w:val="000000"/>
          <w:sz w:val="24"/>
          <w:szCs w:val="24"/>
          <w:lang w:eastAsia="zh-CN"/>
        </w:rPr>
      </w:pPr>
      <w:r>
        <w:rPr>
          <w:rFonts w:ascii="Times New Roman" w:eastAsia="AdvTTe692faf0" w:hAnsi="Times New Roman" w:cs="Times New Roman"/>
          <w:color w:val="000000"/>
          <w:sz w:val="24"/>
          <w:szCs w:val="24"/>
          <w:lang w:eastAsia="zh-CN"/>
        </w:rPr>
        <w:t xml:space="preserve">Ratnam K, Jha DK, Devi  MP, Dharani G.  Evaluation of photochemical characteristics of coastal waters of nellore, southeast coast of India, by a multivariate statistical approach. Front Mar  Sci. </w:t>
      </w:r>
      <w:r>
        <w:rPr>
          <w:rFonts w:ascii="Times New Roman" w:eastAsia="AdvTTe692faf0" w:hAnsi="Times New Roman" w:cs="Times New Roman"/>
          <w:sz w:val="24"/>
          <w:szCs w:val="24"/>
          <w:lang w:eastAsia="zh-CN"/>
        </w:rPr>
        <w:t>2022.</w:t>
      </w:r>
    </w:p>
    <w:p w14:paraId="5F948B35" w14:textId="77777777" w:rsidR="007D3BEB" w:rsidRDefault="007D3BEB">
      <w:pPr>
        <w:shd w:val="clear" w:color="auto" w:fill="FFFFFF"/>
        <w:jc w:val="both"/>
        <w:rPr>
          <w:rFonts w:ascii="Times New Roman" w:eastAsia="AdvTTe692faf0" w:hAnsi="Times New Roman" w:cs="Times New Roman"/>
          <w:color w:val="000000"/>
          <w:sz w:val="24"/>
          <w:szCs w:val="24"/>
          <w:lang w:eastAsia="zh-CN"/>
        </w:rPr>
      </w:pPr>
    </w:p>
    <w:p w14:paraId="60AD4B5D" w14:textId="77777777" w:rsidR="007D3BEB" w:rsidRDefault="00000000">
      <w:pPr>
        <w:numPr>
          <w:ilvl w:val="0"/>
          <w:numId w:val="1"/>
        </w:numPr>
        <w:shd w:val="clear" w:color="auto" w:fill="FFFFFF"/>
        <w:jc w:val="both"/>
        <w:rPr>
          <w:rFonts w:ascii="Times New Roman" w:eastAsia="AdvTTe692faf0" w:hAnsi="Times New Roman" w:cs="Times New Roman"/>
          <w:color w:val="000000"/>
          <w:sz w:val="24"/>
          <w:szCs w:val="24"/>
          <w:lang w:eastAsia="zh-CN"/>
        </w:rPr>
      </w:pPr>
      <w:r>
        <w:rPr>
          <w:rFonts w:ascii="Times New Roman" w:eastAsia="AdvTTe692faf0" w:hAnsi="Times New Roman" w:cs="Times New Roman"/>
          <w:color w:val="000000"/>
          <w:sz w:val="24"/>
          <w:szCs w:val="24"/>
          <w:lang w:eastAsia="zh-CN"/>
        </w:rPr>
        <w:t>Vandarwala U, Bhatt A, Nitin S, Vyas U, Pathak S. 2020. In</w:t>
      </w:r>
      <w:r>
        <w:rPr>
          <w:rFonts w:ascii="Times New Roman" w:eastAsia="AdvTTe692faf0 + fb" w:hAnsi="Times New Roman" w:cs="Times New Roman"/>
          <w:color w:val="000000"/>
          <w:sz w:val="24"/>
          <w:szCs w:val="24"/>
          <w:lang w:eastAsia="zh-CN"/>
        </w:rPr>
        <w:t>fl</w:t>
      </w:r>
      <w:r>
        <w:rPr>
          <w:rFonts w:ascii="Times New Roman" w:eastAsia="AdvTTe692faf0" w:hAnsi="Times New Roman" w:cs="Times New Roman"/>
          <w:color w:val="000000"/>
          <w:sz w:val="24"/>
          <w:szCs w:val="24"/>
          <w:lang w:eastAsia="zh-CN"/>
        </w:rPr>
        <w:t xml:space="preserve">uence of photochemical parameters on gastropods diversity along the Saurashtra coast of Gujarat, India. J Entomol Zool Stud.2020; 8(5):2195-2198. </w:t>
      </w:r>
    </w:p>
    <w:p w14:paraId="73312A30" w14:textId="77777777" w:rsidR="007D3BEB" w:rsidRDefault="00000000">
      <w:pPr>
        <w:numPr>
          <w:ilvl w:val="0"/>
          <w:numId w:val="1"/>
        </w:numPr>
        <w:shd w:val="clear" w:color="auto" w:fill="FFFFFF"/>
        <w:jc w:val="both"/>
        <w:rPr>
          <w:rFonts w:ascii="Times New Roman" w:eastAsia="AdvTTe692faf0" w:hAnsi="Times New Roman" w:cs="Times New Roman"/>
          <w:sz w:val="24"/>
          <w:szCs w:val="24"/>
          <w:lang w:eastAsia="zh-CN"/>
        </w:rPr>
      </w:pPr>
      <w:r>
        <w:rPr>
          <w:rFonts w:ascii="Times New Roman" w:eastAsia="AdvTTe692faf0" w:hAnsi="Times New Roman" w:cs="Times New Roman"/>
          <w:sz w:val="24"/>
          <w:szCs w:val="24"/>
          <w:lang w:eastAsia="zh-CN"/>
        </w:rPr>
        <w:t>Sahib  S. Marine diversity in India with special reference to conservation, status, and issues. IJ Oceanography.2019; 34.</w:t>
      </w:r>
    </w:p>
    <w:p w14:paraId="402C79DC" w14:textId="77777777" w:rsidR="007D3BEB" w:rsidRDefault="00000000">
      <w:pPr>
        <w:numPr>
          <w:ilvl w:val="0"/>
          <w:numId w:val="1"/>
        </w:numPr>
        <w:shd w:val="clear" w:color="auto" w:fill="FFFFFF"/>
        <w:spacing w:after="0" w:line="240" w:lineRule="auto"/>
        <w:jc w:val="both"/>
        <w:rPr>
          <w:rFonts w:ascii="Times New Roman" w:hAnsi="Times New Roman" w:cs="Times New Roman"/>
          <w:sz w:val="24"/>
          <w:szCs w:val="24"/>
        </w:rPr>
      </w:pPr>
      <w:r>
        <w:rPr>
          <w:rFonts w:ascii="Times New Roman" w:hAnsi="Times New Roman" w:cs="Times New Roman"/>
          <w:sz w:val="24"/>
          <w:szCs w:val="24"/>
        </w:rPr>
        <w:t xml:space="preserve">Sin Y, Wetzel R L &amp; Anderson  I C (1999). Spatial and Temporal Characteristics of Nutrient and Phytoplankton Dynamics in the York River Estuary, Virginia: Analysis of Long-Term Data. Estuaries.1999; 22: 260-275. </w:t>
      </w:r>
      <w:hyperlink r:id="rId94" w:history="1">
        <w:r>
          <w:rPr>
            <w:rStyle w:val="Hyperlink"/>
            <w:rFonts w:ascii="Times New Roman" w:hAnsi="Times New Roman" w:cs="Times New Roman"/>
            <w:sz w:val="24"/>
            <w:szCs w:val="24"/>
          </w:rPr>
          <w:t>https://doi.org/10.2307/1352982</w:t>
        </w:r>
      </w:hyperlink>
      <w:r>
        <w:rPr>
          <w:rFonts w:ascii="Times New Roman" w:hAnsi="Times New Roman" w:cs="Times New Roman"/>
          <w:sz w:val="24"/>
          <w:szCs w:val="24"/>
        </w:rPr>
        <w:t>.</w:t>
      </w:r>
    </w:p>
    <w:p w14:paraId="054BC1AB" w14:textId="77777777" w:rsidR="007D3BEB" w:rsidRDefault="007D3BEB">
      <w:pPr>
        <w:shd w:val="clear" w:color="auto" w:fill="FFFFFF"/>
        <w:spacing w:after="0" w:line="240" w:lineRule="auto"/>
        <w:jc w:val="both"/>
        <w:rPr>
          <w:rFonts w:ascii="Times New Roman" w:hAnsi="Times New Roman" w:cs="Times New Roman"/>
          <w:sz w:val="24"/>
          <w:szCs w:val="24"/>
        </w:rPr>
      </w:pPr>
    </w:p>
    <w:p w14:paraId="4651814E" w14:textId="77777777" w:rsidR="007D3BEB" w:rsidRDefault="00000000">
      <w:pPr>
        <w:numPr>
          <w:ilvl w:val="0"/>
          <w:numId w:val="1"/>
        </w:numPr>
        <w:shd w:val="clear" w:color="auto" w:fill="FFFFFF"/>
        <w:spacing w:after="0" w:line="240" w:lineRule="auto"/>
        <w:jc w:val="both"/>
        <w:rPr>
          <w:rFonts w:ascii="Times New Roman" w:eastAsia="Times New Roman" w:hAnsi="Times New Roman" w:cs="Times New Roman"/>
          <w:color w:val="707070"/>
          <w:sz w:val="24"/>
          <w:szCs w:val="24"/>
        </w:rPr>
      </w:pPr>
      <w:r>
        <w:rPr>
          <w:rFonts w:ascii="Times New Roman" w:eastAsia="Times New Roman" w:hAnsi="Times New Roman" w:cs="Times New Roman"/>
          <w:color w:val="1F1F1F"/>
          <w:sz w:val="24"/>
          <w:szCs w:val="24"/>
        </w:rPr>
        <w:t>Sharma C, Jindal R, Singh UB, Ahluwalia AS,  Thakur RK.Population dynamics and species diversity of plankton in relation to hydrobiological characteristics of river Sutlej, Punjab India.</w:t>
      </w:r>
      <w:r>
        <w:rPr>
          <w:rFonts w:ascii="Times New Roman" w:eastAsia="Times New Roman" w:hAnsi="Times New Roman" w:cs="Times New Roman"/>
          <w:color w:val="707070"/>
          <w:sz w:val="24"/>
          <w:szCs w:val="24"/>
        </w:rPr>
        <w:t>Ecol  Environ  Conserv.  2013; 19: 717-724.</w:t>
      </w:r>
    </w:p>
    <w:p w14:paraId="3FDA726A" w14:textId="77777777" w:rsidR="007D3BEB" w:rsidRDefault="007D3BEB">
      <w:pPr>
        <w:shd w:val="clear" w:color="auto" w:fill="FFFFFF"/>
        <w:spacing w:after="0" w:line="240" w:lineRule="auto"/>
        <w:jc w:val="both"/>
        <w:rPr>
          <w:rFonts w:ascii="Times New Roman" w:eastAsia="Times New Roman" w:hAnsi="Times New Roman" w:cs="Times New Roman"/>
          <w:color w:val="1F1F1F"/>
          <w:sz w:val="24"/>
          <w:szCs w:val="24"/>
        </w:rPr>
      </w:pPr>
    </w:p>
    <w:p w14:paraId="3A64279F" w14:textId="77777777" w:rsidR="007D3BEB" w:rsidRDefault="00000000">
      <w:pPr>
        <w:widowControl w:val="0"/>
        <w:numPr>
          <w:ilvl w:val="0"/>
          <w:numId w:val="1"/>
        </w:numPr>
        <w:shd w:val="clear" w:color="auto" w:fill="FFFFFF"/>
        <w:overflowPunct w:val="0"/>
        <w:autoSpaceDE w:val="0"/>
        <w:autoSpaceDN w:val="0"/>
        <w:adjustRightInd w:val="0"/>
        <w:spacing w:after="0"/>
        <w:jc w:val="both"/>
        <w:rPr>
          <w:rFonts w:ascii="Times New Roman" w:hAnsi="Times New Roman" w:cs="Times New Roman"/>
          <w:sz w:val="24"/>
          <w:szCs w:val="24"/>
        </w:rPr>
      </w:pPr>
      <w:r>
        <w:rPr>
          <w:rFonts w:ascii="Times New Roman" w:hAnsi="Times New Roman" w:cs="Times New Roman"/>
          <w:sz w:val="24"/>
          <w:szCs w:val="24"/>
        </w:rPr>
        <w:t>APHA. Standard method for the examination of water and waste water. 1985; 15th edition, New York, USA.</w:t>
      </w:r>
    </w:p>
    <w:p w14:paraId="2F50D3CF" w14:textId="77777777" w:rsidR="007D3BEB" w:rsidRDefault="007D3BEB">
      <w:pPr>
        <w:widowControl w:val="0"/>
        <w:shd w:val="clear" w:color="auto" w:fill="FFFFFF"/>
        <w:overflowPunct w:val="0"/>
        <w:autoSpaceDE w:val="0"/>
        <w:autoSpaceDN w:val="0"/>
        <w:adjustRightInd w:val="0"/>
        <w:spacing w:after="0"/>
        <w:jc w:val="both"/>
        <w:rPr>
          <w:rFonts w:ascii="Times New Roman" w:hAnsi="Times New Roman" w:cs="Times New Roman"/>
          <w:sz w:val="24"/>
          <w:szCs w:val="24"/>
        </w:rPr>
      </w:pPr>
    </w:p>
    <w:p w14:paraId="4ADA65E5" w14:textId="77777777" w:rsidR="007D3BEB" w:rsidRDefault="00000000">
      <w:pPr>
        <w:numPr>
          <w:ilvl w:val="0"/>
          <w:numId w:val="1"/>
        </w:numPr>
        <w:shd w:val="clear" w:color="auto" w:fill="FFFFFF"/>
        <w:spacing w:line="240" w:lineRule="auto"/>
        <w:jc w:val="both"/>
        <w:rPr>
          <w:rFonts w:ascii="Times New Roman" w:hAnsi="Times New Roman" w:cs="Times New Roman"/>
          <w:color w:val="232323"/>
          <w:sz w:val="24"/>
          <w:szCs w:val="24"/>
          <w:shd w:val="clear" w:color="auto" w:fill="FFFFFF"/>
        </w:rPr>
      </w:pPr>
      <w:r>
        <w:rPr>
          <w:rFonts w:ascii="Times New Roman" w:hAnsi="Times New Roman" w:cs="Times New Roman"/>
          <w:color w:val="232323"/>
          <w:sz w:val="24"/>
          <w:szCs w:val="24"/>
          <w:shd w:val="clear" w:color="auto" w:fill="FFFFFF"/>
        </w:rPr>
        <w:t>Narasimha Ramulu K and Benarjee G.Physico-Chemical Factors Influenced Plankton Biodiversity and Fish Abundance—A Case Study of Nagaram Tank of Warangal, Andhra Pradesh. International Journal of Life Sciences Biotechnology and Pharma Research.2013; 2: 248-260.</w:t>
      </w:r>
    </w:p>
    <w:p w14:paraId="3783D6C9" w14:textId="77777777" w:rsidR="007D3BEB" w:rsidRDefault="007D3BEB">
      <w:pPr>
        <w:widowControl w:val="0"/>
        <w:shd w:val="clear" w:color="auto" w:fill="FFFFFF"/>
        <w:overflowPunct w:val="0"/>
        <w:autoSpaceDE w:val="0"/>
        <w:autoSpaceDN w:val="0"/>
        <w:adjustRightInd w:val="0"/>
        <w:spacing w:after="0"/>
        <w:jc w:val="both"/>
        <w:rPr>
          <w:rFonts w:ascii="Times New Roman" w:hAnsi="Times New Roman" w:cs="Times New Roman"/>
          <w:sz w:val="24"/>
          <w:szCs w:val="24"/>
        </w:rPr>
      </w:pPr>
    </w:p>
    <w:p w14:paraId="57D3B9A1" w14:textId="77777777" w:rsidR="007D3BEB" w:rsidRDefault="00000000">
      <w:pPr>
        <w:numPr>
          <w:ilvl w:val="0"/>
          <w:numId w:val="1"/>
        </w:numPr>
        <w:shd w:val="clear" w:color="auto" w:fill="FFFFFF"/>
        <w:spacing w:line="240" w:lineRule="auto"/>
        <w:jc w:val="both"/>
        <w:rPr>
          <w:rFonts w:ascii="Times New Roman" w:hAnsi="Times New Roman" w:cs="Times New Roman"/>
          <w:sz w:val="24"/>
          <w:szCs w:val="24"/>
        </w:rPr>
      </w:pPr>
      <w:r>
        <w:rPr>
          <w:rFonts w:ascii="Times New Roman" w:hAnsi="Times New Roman" w:cs="Times New Roman"/>
          <w:sz w:val="24"/>
          <w:szCs w:val="24"/>
        </w:rPr>
        <w:t>Aarti D, Sharma KK, Sharma A and Antal N. 2013. Zooplankton Diversity and Physico-chemical Conditions of a Temple Pond in Birpur (J and K, India). Int Res J Environ Sci.2013; 2(5):25-30.</w:t>
      </w:r>
    </w:p>
    <w:p w14:paraId="708542CE" w14:textId="77777777" w:rsidR="007D3BEB" w:rsidRDefault="00000000">
      <w:pPr>
        <w:widowControl w:val="0"/>
        <w:numPr>
          <w:ilvl w:val="0"/>
          <w:numId w:val="1"/>
        </w:numPr>
        <w:shd w:val="clear" w:color="auto" w:fill="FFFFFF"/>
        <w:overflowPunct w:val="0"/>
        <w:autoSpaceDE w:val="0"/>
        <w:autoSpaceDN w:val="0"/>
        <w:adjustRightInd w:val="0"/>
        <w:spacing w:after="0"/>
        <w:rPr>
          <w:rFonts w:ascii="Times New Roman" w:hAnsi="Times New Roman" w:cs="Times New Roman"/>
          <w:sz w:val="24"/>
          <w:szCs w:val="24"/>
        </w:rPr>
      </w:pPr>
      <w:r>
        <w:rPr>
          <w:rFonts w:ascii="Times New Roman" w:hAnsi="Times New Roman" w:cs="Times New Roman"/>
          <w:sz w:val="24"/>
          <w:szCs w:val="24"/>
        </w:rPr>
        <w:t>Strickland JD H, Parsons TR . A Practical Handbook of Sea Water Analysis, 2</w:t>
      </w:r>
      <w:r>
        <w:rPr>
          <w:rFonts w:ascii="Times New Roman" w:hAnsi="Times New Roman" w:cs="Times New Roman"/>
          <w:sz w:val="24"/>
          <w:szCs w:val="24"/>
          <w:vertAlign w:val="superscript"/>
        </w:rPr>
        <w:t xml:space="preserve">nd </w:t>
      </w:r>
      <w:r>
        <w:rPr>
          <w:rFonts w:ascii="Times New Roman" w:hAnsi="Times New Roman" w:cs="Times New Roman"/>
          <w:sz w:val="24"/>
          <w:szCs w:val="24"/>
        </w:rPr>
        <w:t>Edn., Bull. No: 167. Fisheries Research. Board, Canada, Ottawa, Onto. 331pp.</w:t>
      </w:r>
    </w:p>
    <w:p w14:paraId="4360D990" w14:textId="77777777" w:rsidR="007D3BEB" w:rsidRDefault="007D3BEB">
      <w:pPr>
        <w:widowControl w:val="0"/>
        <w:shd w:val="clear" w:color="auto" w:fill="FFFFFF"/>
        <w:overflowPunct w:val="0"/>
        <w:autoSpaceDE w:val="0"/>
        <w:autoSpaceDN w:val="0"/>
        <w:adjustRightInd w:val="0"/>
        <w:spacing w:after="0"/>
        <w:ind w:firstLine="720"/>
        <w:rPr>
          <w:rFonts w:ascii="Times New Roman" w:hAnsi="Times New Roman" w:cs="Times New Roman"/>
          <w:sz w:val="24"/>
          <w:szCs w:val="24"/>
        </w:rPr>
      </w:pPr>
    </w:p>
    <w:p w14:paraId="7587458C" w14:textId="77777777" w:rsidR="007D3BEB" w:rsidRDefault="00000000">
      <w:pPr>
        <w:widowControl w:val="0"/>
        <w:numPr>
          <w:ilvl w:val="0"/>
          <w:numId w:val="1"/>
        </w:numPr>
        <w:shd w:val="clear" w:color="auto" w:fill="FFFFFF"/>
        <w:overflowPunct w:val="0"/>
        <w:autoSpaceDE w:val="0"/>
        <w:autoSpaceDN w:val="0"/>
        <w:adjustRightInd w:val="0"/>
        <w:spacing w:after="0"/>
        <w:rPr>
          <w:rFonts w:ascii="Times New Roman" w:hAnsi="Times New Roman" w:cs="Times New Roman"/>
          <w:sz w:val="24"/>
          <w:szCs w:val="24"/>
        </w:rPr>
      </w:pPr>
      <w:r>
        <w:rPr>
          <w:rFonts w:ascii="Times New Roman" w:hAnsi="Times New Roman" w:cs="Times New Roman"/>
          <w:sz w:val="24"/>
          <w:szCs w:val="24"/>
        </w:rPr>
        <w:t>Venkataraman, G., 1939. A systematic account of some south Indian diatoms.  Proceedings of Indian Academy of Sciences.1972; 10: 293-368.</w:t>
      </w:r>
    </w:p>
    <w:p w14:paraId="6183FCB3" w14:textId="77777777" w:rsidR="007D3BEB" w:rsidRDefault="007D3BEB">
      <w:pPr>
        <w:widowControl w:val="0"/>
        <w:shd w:val="clear" w:color="auto" w:fill="FFFFFF"/>
        <w:overflowPunct w:val="0"/>
        <w:autoSpaceDE w:val="0"/>
        <w:autoSpaceDN w:val="0"/>
        <w:adjustRightInd w:val="0"/>
        <w:spacing w:after="0"/>
        <w:jc w:val="both"/>
        <w:rPr>
          <w:rFonts w:ascii="Times New Roman" w:hAnsi="Times New Roman" w:cs="Times New Roman"/>
          <w:sz w:val="24"/>
          <w:szCs w:val="24"/>
        </w:rPr>
      </w:pPr>
    </w:p>
    <w:p w14:paraId="1F824E26" w14:textId="77777777" w:rsidR="007D3BEB" w:rsidRDefault="00000000">
      <w:pPr>
        <w:widowControl w:val="0"/>
        <w:numPr>
          <w:ilvl w:val="0"/>
          <w:numId w:val="1"/>
        </w:numPr>
        <w:shd w:val="clear" w:color="auto" w:fill="FFFFFF"/>
        <w:overflowPunct w:val="0"/>
        <w:autoSpaceDE w:val="0"/>
        <w:autoSpaceDN w:val="0"/>
        <w:adjustRightInd w:val="0"/>
        <w:spacing w:after="0"/>
        <w:jc w:val="both"/>
        <w:rPr>
          <w:rFonts w:ascii="Times New Roman" w:hAnsi="Times New Roman" w:cs="Times New Roman"/>
          <w:sz w:val="24"/>
          <w:szCs w:val="24"/>
        </w:rPr>
      </w:pPr>
      <w:r>
        <w:rPr>
          <w:rFonts w:ascii="Times New Roman" w:hAnsi="Times New Roman" w:cs="Times New Roman"/>
          <w:sz w:val="24"/>
          <w:szCs w:val="24"/>
        </w:rPr>
        <w:t>Cupp  E E. Marine plankton diatoms of the west coast of North America. Bull., Scripps Institute of Oceanography. Univ. California Press. Berkley and Los Angeles. 1943; 237pp.</w:t>
      </w:r>
    </w:p>
    <w:p w14:paraId="64FCC997" w14:textId="77777777" w:rsidR="007D3BEB" w:rsidRDefault="007D3BEB">
      <w:pPr>
        <w:widowControl w:val="0"/>
        <w:shd w:val="clear" w:color="auto" w:fill="FFFFFF"/>
        <w:overflowPunct w:val="0"/>
        <w:autoSpaceDE w:val="0"/>
        <w:autoSpaceDN w:val="0"/>
        <w:adjustRightInd w:val="0"/>
        <w:spacing w:after="0"/>
        <w:jc w:val="both"/>
        <w:rPr>
          <w:rFonts w:ascii="Times New Roman" w:hAnsi="Times New Roman" w:cs="Times New Roman"/>
          <w:sz w:val="24"/>
          <w:szCs w:val="24"/>
        </w:rPr>
      </w:pPr>
    </w:p>
    <w:p w14:paraId="50CE9220" w14:textId="77777777" w:rsidR="007D3BEB" w:rsidRDefault="00000000">
      <w:pPr>
        <w:widowControl w:val="0"/>
        <w:numPr>
          <w:ilvl w:val="0"/>
          <w:numId w:val="1"/>
        </w:numPr>
        <w:shd w:val="clear" w:color="auto" w:fill="FFFFFF"/>
        <w:overflowPunct w:val="0"/>
        <w:autoSpaceDE w:val="0"/>
        <w:autoSpaceDN w:val="0"/>
        <w:adjustRightInd w:val="0"/>
        <w:spacing w:after="0"/>
        <w:jc w:val="both"/>
        <w:rPr>
          <w:rFonts w:ascii="Times New Roman" w:hAnsi="Times New Roman" w:cs="Times New Roman"/>
          <w:sz w:val="24"/>
          <w:szCs w:val="24"/>
        </w:rPr>
      </w:pPr>
      <w:r>
        <w:rPr>
          <w:rFonts w:ascii="Times New Roman" w:hAnsi="Times New Roman" w:cs="Times New Roman"/>
          <w:sz w:val="24"/>
          <w:szCs w:val="24"/>
        </w:rPr>
        <w:t xml:space="preserve">Subrahmayan  R. A systematic account on the Madras coast. </w:t>
      </w:r>
      <w:r>
        <w:rPr>
          <w:rFonts w:ascii="Times New Roman" w:hAnsi="Times New Roman" w:cs="Times New Roman"/>
          <w:iCs/>
          <w:sz w:val="24"/>
          <w:szCs w:val="24"/>
        </w:rPr>
        <w:t>Proc. Indian Acad. Sci.1946;</w:t>
      </w:r>
      <w:r>
        <w:rPr>
          <w:rFonts w:ascii="Times New Roman" w:hAnsi="Times New Roman" w:cs="Times New Roman"/>
          <w:i/>
          <w:iCs/>
          <w:sz w:val="24"/>
          <w:szCs w:val="24"/>
        </w:rPr>
        <w:t xml:space="preserve"> </w:t>
      </w:r>
      <w:r>
        <w:rPr>
          <w:rFonts w:ascii="Times New Roman" w:hAnsi="Times New Roman" w:cs="Times New Roman"/>
          <w:sz w:val="24"/>
          <w:szCs w:val="24"/>
        </w:rPr>
        <w:t>24: 85-197.</w:t>
      </w:r>
    </w:p>
    <w:p w14:paraId="1FC8C186" w14:textId="77777777" w:rsidR="007D3BEB" w:rsidRDefault="007D3BEB">
      <w:pPr>
        <w:widowControl w:val="0"/>
        <w:shd w:val="clear" w:color="auto" w:fill="FFFFFF"/>
        <w:overflowPunct w:val="0"/>
        <w:autoSpaceDE w:val="0"/>
        <w:autoSpaceDN w:val="0"/>
        <w:adjustRightInd w:val="0"/>
        <w:spacing w:after="0"/>
        <w:jc w:val="both"/>
        <w:rPr>
          <w:rFonts w:ascii="Times New Roman" w:hAnsi="Times New Roman" w:cs="Times New Roman"/>
          <w:sz w:val="24"/>
          <w:szCs w:val="24"/>
        </w:rPr>
      </w:pPr>
    </w:p>
    <w:p w14:paraId="73B4FABB" w14:textId="77777777" w:rsidR="007D3BEB" w:rsidRDefault="00000000">
      <w:pPr>
        <w:widowControl w:val="0"/>
        <w:numPr>
          <w:ilvl w:val="0"/>
          <w:numId w:val="1"/>
        </w:numPr>
        <w:shd w:val="clear" w:color="auto" w:fill="FFFFFF"/>
        <w:overflowPunct w:val="0"/>
        <w:autoSpaceDE w:val="0"/>
        <w:autoSpaceDN w:val="0"/>
        <w:adjustRightInd w:val="0"/>
        <w:spacing w:after="0"/>
        <w:jc w:val="both"/>
        <w:rPr>
          <w:rFonts w:ascii="Times New Roman" w:hAnsi="Times New Roman" w:cs="Times New Roman"/>
          <w:sz w:val="24"/>
          <w:szCs w:val="24"/>
        </w:rPr>
      </w:pPr>
      <w:r>
        <w:rPr>
          <w:rFonts w:ascii="Times New Roman" w:hAnsi="Times New Roman" w:cs="Times New Roman"/>
          <w:sz w:val="24"/>
          <w:szCs w:val="24"/>
        </w:rPr>
        <w:t>Desikachary TV. Cyanophyta, Indian Council  of Agricultural Research, New Delhi.1959.</w:t>
      </w:r>
    </w:p>
    <w:p w14:paraId="0103DBF6" w14:textId="77777777" w:rsidR="007D3BEB" w:rsidRDefault="007D3BEB">
      <w:pPr>
        <w:widowControl w:val="0"/>
        <w:shd w:val="clear" w:color="auto" w:fill="FFFFFF"/>
        <w:overflowPunct w:val="0"/>
        <w:autoSpaceDE w:val="0"/>
        <w:autoSpaceDN w:val="0"/>
        <w:adjustRightInd w:val="0"/>
        <w:spacing w:after="0"/>
        <w:jc w:val="both"/>
        <w:rPr>
          <w:rFonts w:ascii="Times New Roman" w:hAnsi="Times New Roman" w:cs="Times New Roman"/>
          <w:sz w:val="24"/>
          <w:szCs w:val="24"/>
        </w:rPr>
      </w:pPr>
    </w:p>
    <w:p w14:paraId="0C1A21F2" w14:textId="77777777" w:rsidR="007D3BEB" w:rsidRDefault="00000000">
      <w:pPr>
        <w:numPr>
          <w:ilvl w:val="0"/>
          <w:numId w:val="1"/>
        </w:numPr>
        <w:shd w:val="clear" w:color="auto" w:fill="FFFFFF"/>
        <w:spacing w:line="240" w:lineRule="auto"/>
        <w:jc w:val="both"/>
        <w:rPr>
          <w:rFonts w:ascii="Times New Roman" w:hAnsi="Times New Roman" w:cs="Times New Roman"/>
          <w:color w:val="000000"/>
          <w:sz w:val="24"/>
          <w:szCs w:val="24"/>
        </w:rPr>
      </w:pPr>
      <w:r>
        <w:rPr>
          <w:rFonts w:ascii="Times New Roman" w:hAnsi="Times New Roman" w:cs="Times New Roman"/>
          <w:color w:val="000000"/>
          <w:sz w:val="24"/>
          <w:szCs w:val="24"/>
        </w:rPr>
        <w:lastRenderedPageBreak/>
        <w:t>Hendey NI . An introductory acount of the smaller algae of British coastal waters. Part V: Bacillariophyceae (Diatoms). Ministry of Agriculture Fisheries and Food Fishery Investigations Series 4. Her Majesty's Stationery Office London.1964; 317: 45.</w:t>
      </w:r>
    </w:p>
    <w:p w14:paraId="6194EF85" w14:textId="77777777" w:rsidR="007D3BEB" w:rsidRDefault="00000000">
      <w:pPr>
        <w:numPr>
          <w:ilvl w:val="0"/>
          <w:numId w:val="1"/>
        </w:numPr>
        <w:shd w:val="clear" w:color="auto" w:fill="FFFFFF"/>
        <w:spacing w:line="240" w:lineRule="auto"/>
        <w:jc w:val="both"/>
        <w:rPr>
          <w:rFonts w:ascii="Times New Roman" w:hAnsi="Times New Roman" w:cs="Times New Roman"/>
          <w:sz w:val="24"/>
          <w:szCs w:val="24"/>
        </w:rPr>
      </w:pPr>
      <w:r>
        <w:rPr>
          <w:rFonts w:ascii="Times New Roman" w:hAnsi="Times New Roman" w:cs="Times New Roman"/>
          <w:sz w:val="24"/>
          <w:szCs w:val="24"/>
        </w:rPr>
        <w:t>Steidinger KA and Williams J. Dinoflagellates, Mem. Hourglass cruises.1970 ;2: 1-251 .</w:t>
      </w:r>
    </w:p>
    <w:p w14:paraId="29B5A5E9" w14:textId="77777777" w:rsidR="007D3BEB" w:rsidRDefault="00000000">
      <w:pPr>
        <w:widowControl w:val="0"/>
        <w:numPr>
          <w:ilvl w:val="0"/>
          <w:numId w:val="1"/>
        </w:numPr>
        <w:shd w:val="clear" w:color="auto" w:fill="FFFFFF"/>
        <w:overflowPunct w:val="0"/>
        <w:autoSpaceDE w:val="0"/>
        <w:autoSpaceDN w:val="0"/>
        <w:adjustRightInd w:val="0"/>
        <w:spacing w:after="0"/>
        <w:jc w:val="both"/>
        <w:rPr>
          <w:rFonts w:ascii="Times New Roman" w:hAnsi="Times New Roman" w:cs="Times New Roman"/>
          <w:sz w:val="24"/>
          <w:szCs w:val="24"/>
        </w:rPr>
      </w:pPr>
      <w:r>
        <w:rPr>
          <w:rFonts w:ascii="Times New Roman" w:hAnsi="Times New Roman" w:cs="Times New Roman"/>
          <w:sz w:val="24"/>
          <w:szCs w:val="24"/>
        </w:rPr>
        <w:t>Taylor F JR.  Dino-flagellates from the International Indian Ocean Expedition. Bibliotheca Botanica Stuttgart.1976;132, 234.</w:t>
      </w:r>
    </w:p>
    <w:p w14:paraId="38AA9CAF" w14:textId="77777777" w:rsidR="007D3BEB" w:rsidRDefault="007D3BEB">
      <w:pPr>
        <w:shd w:val="clear" w:color="auto" w:fill="FFFFFF"/>
        <w:spacing w:line="240" w:lineRule="auto"/>
        <w:jc w:val="both"/>
        <w:rPr>
          <w:rFonts w:ascii="Times New Roman" w:hAnsi="Times New Roman" w:cs="Times New Roman"/>
          <w:sz w:val="24"/>
          <w:szCs w:val="24"/>
        </w:rPr>
      </w:pPr>
    </w:p>
    <w:p w14:paraId="0449B288" w14:textId="77777777" w:rsidR="007D3BEB" w:rsidRDefault="00000000">
      <w:pPr>
        <w:numPr>
          <w:ilvl w:val="0"/>
          <w:numId w:val="1"/>
        </w:numPr>
        <w:shd w:val="clear" w:color="auto" w:fill="FFFFFF"/>
        <w:spacing w:line="240" w:lineRule="auto"/>
        <w:jc w:val="both"/>
        <w:rPr>
          <w:rFonts w:ascii="Times New Roman" w:hAnsi="Times New Roman" w:cs="Times New Roman"/>
          <w:sz w:val="24"/>
          <w:szCs w:val="24"/>
        </w:rPr>
      </w:pPr>
      <w:r>
        <w:rPr>
          <w:rFonts w:ascii="Times New Roman" w:hAnsi="Times New Roman" w:cs="Times New Roman"/>
          <w:sz w:val="24"/>
          <w:szCs w:val="24"/>
        </w:rPr>
        <w:t>Anand P, Elderfield H , Conte M H. Calibration of Mg/Ca thermometry in planktonic foraminifera from a sediment trap time series. Paleoceanography.2003; 18.</w:t>
      </w:r>
    </w:p>
    <w:p w14:paraId="1A52AD6D" w14:textId="77777777" w:rsidR="007D3BEB" w:rsidRDefault="00000000">
      <w:pPr>
        <w:numPr>
          <w:ilvl w:val="0"/>
          <w:numId w:val="1"/>
        </w:numPr>
        <w:shd w:val="clear" w:color="auto" w:fill="FFFFFF"/>
        <w:spacing w:after="0" w:line="240" w:lineRule="auto"/>
        <w:jc w:val="both"/>
        <w:rPr>
          <w:rFonts w:ascii="Times New Roman" w:hAnsi="Times New Roman" w:cs="Times New Roman"/>
          <w:sz w:val="24"/>
          <w:szCs w:val="24"/>
        </w:rPr>
      </w:pPr>
      <w:r>
        <w:rPr>
          <w:rFonts w:ascii="Times New Roman" w:hAnsi="Times New Roman" w:cs="Times New Roman"/>
          <w:color w:val="000000"/>
          <w:sz w:val="24"/>
          <w:szCs w:val="24"/>
        </w:rPr>
        <w:t>Santhanam P, Perumal P.  Effect of temperature, salinity and algal food concentration on population density, growth and survival of marine copepod Oithona rigida Giesbrecht. Indian Journal of Marine Science.2012; 41:369-376.</w:t>
      </w:r>
    </w:p>
    <w:p w14:paraId="70D3F3E7" w14:textId="77777777" w:rsidR="007D3BEB" w:rsidRDefault="007D3BEB">
      <w:pPr>
        <w:shd w:val="clear" w:color="auto" w:fill="FFFFFF"/>
        <w:spacing w:after="0" w:line="240" w:lineRule="auto"/>
        <w:jc w:val="both"/>
        <w:rPr>
          <w:rFonts w:ascii="Times New Roman" w:hAnsi="Times New Roman" w:cs="Times New Roman"/>
          <w:sz w:val="24"/>
          <w:szCs w:val="24"/>
        </w:rPr>
      </w:pPr>
    </w:p>
    <w:p w14:paraId="0E40E5CC" w14:textId="77777777" w:rsidR="007D3BEB" w:rsidRDefault="00000000">
      <w:pPr>
        <w:numPr>
          <w:ilvl w:val="0"/>
          <w:numId w:val="1"/>
        </w:numPr>
        <w:shd w:val="clear" w:color="auto" w:fill="FFFFFF"/>
        <w:spacing w:after="0" w:line="360" w:lineRule="auto"/>
        <w:jc w:val="both"/>
        <w:rPr>
          <w:rFonts w:ascii="Times New Roman" w:hAnsi="Times New Roman" w:cs="Times New Roman"/>
          <w:sz w:val="24"/>
          <w:szCs w:val="24"/>
        </w:rPr>
      </w:pPr>
      <w:r>
        <w:rPr>
          <w:rFonts w:ascii="Times New Roman" w:eastAsia="sans-serif" w:hAnsi="Times New Roman" w:cs="Times New Roman"/>
          <w:color w:val="212529"/>
          <w:sz w:val="24"/>
          <w:szCs w:val="24"/>
          <w:shd w:val="clear" w:color="auto" w:fill="F8F9FA"/>
        </w:rPr>
        <w:t>Shannon CE, Weaver W. A Mathematical Theory of Communications. 1949; 54 pp.</w:t>
      </w:r>
    </w:p>
    <w:p w14:paraId="6ABC86C4" w14:textId="77777777" w:rsidR="007D3BEB" w:rsidRDefault="00000000">
      <w:pPr>
        <w:numPr>
          <w:ilvl w:val="0"/>
          <w:numId w:val="1"/>
        </w:numPr>
        <w:shd w:val="clear" w:color="auto" w:fill="FFFFFF"/>
        <w:spacing w:beforeAutospacing="1" w:after="0" w:afterAutospacing="1" w:line="360" w:lineRule="auto"/>
        <w:rPr>
          <w:rFonts w:ascii="Times New Roman" w:eastAsia="sans-serif" w:hAnsi="Times New Roman" w:cs="Times New Roman"/>
          <w:color w:val="212529"/>
          <w:sz w:val="24"/>
          <w:szCs w:val="24"/>
          <w:shd w:val="clear" w:color="auto" w:fill="F8F9FA"/>
        </w:rPr>
      </w:pPr>
      <w:bookmarkStart w:id="0" w:name="21"/>
      <w:bookmarkEnd w:id="0"/>
      <w:r>
        <w:rPr>
          <w:rFonts w:ascii="Times New Roman" w:eastAsia="sans-serif" w:hAnsi="Times New Roman" w:cs="Times New Roman"/>
          <w:color w:val="212529"/>
          <w:sz w:val="24"/>
          <w:szCs w:val="24"/>
          <w:shd w:val="clear" w:color="auto" w:fill="F8F9FA"/>
        </w:rPr>
        <w:t>Simpson EH</w:t>
      </w:r>
      <w:hyperlink r:id="rId95" w:history="1">
        <w:r>
          <w:rPr>
            <w:rStyle w:val="Hyperlink"/>
            <w:rFonts w:ascii="Times New Roman" w:eastAsia="sans-serif" w:hAnsi="Times New Roman" w:cs="Times New Roman"/>
            <w:color w:val="auto"/>
            <w:sz w:val="24"/>
            <w:szCs w:val="24"/>
            <w:u w:val="none"/>
            <w:shd w:val="clear" w:color="auto" w:fill="F8F9FA"/>
          </w:rPr>
          <w:t>. Measurement of diversity</w:t>
        </w:r>
      </w:hyperlink>
      <w:r>
        <w:rPr>
          <w:rFonts w:ascii="Times New Roman" w:eastAsia="sans-serif" w:hAnsi="Times New Roman" w:cs="Times New Roman"/>
          <w:sz w:val="24"/>
          <w:szCs w:val="24"/>
          <w:shd w:val="clear" w:color="auto" w:fill="F8F9FA"/>
        </w:rPr>
        <w:t xml:space="preserve">. </w:t>
      </w:r>
      <w:r>
        <w:rPr>
          <w:rFonts w:ascii="Times New Roman" w:eastAsia="sans-serif" w:hAnsi="Times New Roman" w:cs="Times New Roman"/>
          <w:color w:val="212529"/>
          <w:sz w:val="24"/>
          <w:szCs w:val="24"/>
          <w:shd w:val="clear" w:color="auto" w:fill="F8F9FA"/>
        </w:rPr>
        <w:t>Nature 1949;163:688</w:t>
      </w:r>
    </w:p>
    <w:p w14:paraId="5D8B0E3A" w14:textId="77777777" w:rsidR="007D3BEB" w:rsidRDefault="00000000">
      <w:pPr>
        <w:numPr>
          <w:ilvl w:val="0"/>
          <w:numId w:val="1"/>
        </w:numPr>
        <w:shd w:val="clear" w:color="auto" w:fill="FFFFFF"/>
        <w:spacing w:beforeAutospacing="1" w:after="0" w:afterAutospacing="1" w:line="360" w:lineRule="auto"/>
        <w:rPr>
          <w:rFonts w:ascii="Times New Roman" w:eastAsia="sans-serif" w:hAnsi="Times New Roman" w:cs="Times New Roman"/>
          <w:color w:val="212529"/>
          <w:sz w:val="24"/>
          <w:szCs w:val="24"/>
          <w:shd w:val="clear" w:color="auto" w:fill="F8F9FA"/>
        </w:rPr>
      </w:pPr>
      <w:r>
        <w:rPr>
          <w:rFonts w:ascii="Times New Roman" w:eastAsia="Helvetica" w:hAnsi="Times New Roman" w:cs="Times New Roman"/>
          <w:color w:val="202020"/>
          <w:sz w:val="24"/>
          <w:szCs w:val="24"/>
          <w:shd w:val="clear" w:color="auto" w:fill="FFFFFF"/>
        </w:rPr>
        <w:t>Pielou EC .Ecological diversity.1975; Wiley New York.</w:t>
      </w:r>
    </w:p>
    <w:p w14:paraId="3AADBF08" w14:textId="77777777" w:rsidR="007D3BEB" w:rsidRDefault="00000000">
      <w:pPr>
        <w:numPr>
          <w:ilvl w:val="0"/>
          <w:numId w:val="1"/>
        </w:numPr>
        <w:shd w:val="clear" w:color="auto" w:fill="FFFFFF"/>
        <w:spacing w:line="360" w:lineRule="auto"/>
        <w:jc w:val="both"/>
        <w:rPr>
          <w:rFonts w:ascii="Times New Roman" w:eastAsia="SourceSansPro" w:hAnsi="Times New Roman" w:cs="Times New Roman"/>
          <w:sz w:val="24"/>
          <w:szCs w:val="24"/>
          <w:lang w:eastAsia="zh-CN"/>
        </w:rPr>
      </w:pPr>
      <w:r>
        <w:rPr>
          <w:rFonts w:ascii="Times New Roman" w:eastAsia="SourceSansPro" w:hAnsi="Times New Roman" w:cs="Times New Roman"/>
          <w:sz w:val="24"/>
          <w:szCs w:val="24"/>
          <w:lang w:eastAsia="zh-CN"/>
        </w:rPr>
        <w:t>Sagar Bhakare (2023).Analysis of physico-chemical properties of seawater sample.https://www.researchgate.net/publication/373989293 .</w:t>
      </w:r>
    </w:p>
    <w:p w14:paraId="36866854" w14:textId="77777777" w:rsidR="007D3BEB" w:rsidRDefault="00000000">
      <w:pPr>
        <w:widowControl w:val="0"/>
        <w:numPr>
          <w:ilvl w:val="0"/>
          <w:numId w:val="1"/>
        </w:numPr>
        <w:shd w:val="clear" w:color="auto" w:fill="FFFFFF"/>
        <w:overflowPunct w:val="0"/>
        <w:autoSpaceDE w:val="0"/>
        <w:autoSpaceDN w:val="0"/>
        <w:adjustRightInd w:val="0"/>
        <w:spacing w:after="0"/>
        <w:jc w:val="both"/>
        <w:rPr>
          <w:rFonts w:ascii="Times New Roman" w:hAnsi="Times New Roman" w:cs="Times New Roman"/>
          <w:sz w:val="24"/>
          <w:szCs w:val="24"/>
        </w:rPr>
      </w:pPr>
      <w:r>
        <w:rPr>
          <w:rFonts w:ascii="Times New Roman" w:hAnsi="Times New Roman" w:cs="Times New Roman"/>
          <w:sz w:val="24"/>
          <w:szCs w:val="24"/>
          <w:lang w:val="de-DE"/>
        </w:rPr>
        <w:t xml:space="preserve">Bragadeeswaran  S, Rajasegar M, Srinivasan M, Kanagarajan U. 2007. </w:t>
      </w:r>
      <w:r>
        <w:rPr>
          <w:rFonts w:ascii="Times New Roman" w:hAnsi="Times New Roman" w:cs="Times New Roman"/>
          <w:sz w:val="24"/>
          <w:szCs w:val="24"/>
        </w:rPr>
        <w:t>Sediment   texture and nutrients of Arasalar estuary, Karaikkal, southeast coast of India. J Environ Biol.2007; 28: 237-240.</w:t>
      </w:r>
    </w:p>
    <w:p w14:paraId="5D5D30DC" w14:textId="77777777" w:rsidR="007D3BEB" w:rsidRDefault="00000000">
      <w:pPr>
        <w:numPr>
          <w:ilvl w:val="0"/>
          <w:numId w:val="1"/>
        </w:numPr>
        <w:shd w:val="clear" w:color="auto" w:fill="FFFFFF"/>
        <w:spacing w:after="0" w:line="240" w:lineRule="auto"/>
        <w:jc w:val="both"/>
        <w:rPr>
          <w:rFonts w:ascii="Times New Roman" w:hAnsi="Times New Roman" w:cs="Times New Roman"/>
          <w:sz w:val="24"/>
          <w:szCs w:val="24"/>
        </w:rPr>
      </w:pPr>
      <w:r>
        <w:rPr>
          <w:rFonts w:ascii="Times New Roman" w:hAnsi="Times New Roman" w:cs="Times New Roman"/>
          <w:sz w:val="24"/>
          <w:szCs w:val="24"/>
        </w:rPr>
        <w:t>Godhantaraman N. Seasonal variations in species composition,abundance, biomass and estimated production rates of tintinnids attropical estuarine and mangrove waters, Parangipettai, Southeast coast of India. J Mar Syts.2002; 36: 161-171 .</w:t>
      </w:r>
    </w:p>
    <w:p w14:paraId="5B2859A9" w14:textId="77777777" w:rsidR="007D3BEB" w:rsidRDefault="007D3BEB">
      <w:pPr>
        <w:shd w:val="clear" w:color="auto" w:fill="FFFFFF"/>
        <w:jc w:val="both"/>
        <w:rPr>
          <w:rFonts w:ascii="Times New Roman" w:eastAsia="AdvTTe692faf0" w:hAnsi="Times New Roman" w:cs="Times New Roman"/>
          <w:sz w:val="24"/>
          <w:szCs w:val="24"/>
          <w:lang w:eastAsia="zh-CN"/>
        </w:rPr>
      </w:pPr>
    </w:p>
    <w:p w14:paraId="36049E42" w14:textId="77777777" w:rsidR="007D3BEB" w:rsidRDefault="00000000">
      <w:pPr>
        <w:numPr>
          <w:ilvl w:val="0"/>
          <w:numId w:val="1"/>
        </w:numPr>
        <w:shd w:val="clear" w:color="auto" w:fill="FFFFFF"/>
        <w:jc w:val="both"/>
        <w:rPr>
          <w:rFonts w:ascii="Times New Roman" w:eastAsia="AdvTTe692faf0" w:hAnsi="Times New Roman" w:cs="Times New Roman"/>
          <w:sz w:val="24"/>
          <w:szCs w:val="24"/>
          <w:lang w:eastAsia="zh-CN"/>
        </w:rPr>
      </w:pPr>
      <w:r>
        <w:rPr>
          <w:rFonts w:ascii="Times New Roman" w:eastAsia="AdvTTe692faf0" w:hAnsi="Times New Roman" w:cs="Times New Roman"/>
          <w:sz w:val="24"/>
          <w:szCs w:val="24"/>
          <w:lang w:eastAsia="zh-CN"/>
        </w:rPr>
        <w:t xml:space="preserve">Sinu JV,Ajimila B. Quantitative composition distribution and abundance of zooplankton communities in relation to physico-chemical parameters from selected beaches of Alabpuzha in Arabian sea,Southwest coast in India. Total Environ Research Themes. </w:t>
      </w:r>
      <w:hyperlink r:id="rId96" w:history="1">
        <w:r>
          <w:rPr>
            <w:rStyle w:val="Hyperlink"/>
            <w:rFonts w:ascii="Times New Roman" w:eastAsia="AdvTTe692faf0" w:hAnsi="Times New Roman" w:cs="Times New Roman"/>
            <w:sz w:val="24"/>
            <w:szCs w:val="24"/>
            <w:lang w:eastAsia="zh-CN"/>
          </w:rPr>
          <w:t>https://doi.org/10.1016/j.totert.2023.100054.</w:t>
        </w:r>
      </w:hyperlink>
    </w:p>
    <w:p w14:paraId="6A381919" w14:textId="77777777" w:rsidR="007D3BEB" w:rsidRDefault="00000000">
      <w:pPr>
        <w:widowControl w:val="0"/>
        <w:numPr>
          <w:ilvl w:val="0"/>
          <w:numId w:val="1"/>
        </w:numPr>
        <w:shd w:val="clear" w:color="auto" w:fill="FFFFFF"/>
        <w:overflowPunct w:val="0"/>
        <w:autoSpaceDE w:val="0"/>
        <w:autoSpaceDN w:val="0"/>
        <w:adjustRightInd w:val="0"/>
        <w:spacing w:after="0"/>
        <w:jc w:val="both"/>
        <w:rPr>
          <w:rFonts w:ascii="Times New Roman" w:hAnsi="Times New Roman" w:cs="Times New Roman"/>
          <w:sz w:val="24"/>
          <w:szCs w:val="24"/>
        </w:rPr>
      </w:pPr>
      <w:r>
        <w:rPr>
          <w:rFonts w:ascii="Times New Roman" w:hAnsi="Times New Roman" w:cs="Times New Roman"/>
          <w:sz w:val="24"/>
          <w:szCs w:val="24"/>
        </w:rPr>
        <w:t>Nithya P,DhanalakshmiB,Santhanam P,Dineshkumar S.The premonsoon and monsoon season changes in physic-chemical characteristics of Chinnamuttom and Colachel Harbour waters South east coast of India.Indian Journal of Geo marine sciences.2018; 47(01):193-199.</w:t>
      </w:r>
    </w:p>
    <w:p w14:paraId="0527CD18" w14:textId="77777777" w:rsidR="007D3BEB" w:rsidRDefault="007D3BEB">
      <w:pPr>
        <w:widowControl w:val="0"/>
        <w:shd w:val="clear" w:color="auto" w:fill="FFFFFF"/>
        <w:overflowPunct w:val="0"/>
        <w:autoSpaceDE w:val="0"/>
        <w:autoSpaceDN w:val="0"/>
        <w:adjustRightInd w:val="0"/>
        <w:spacing w:after="0"/>
        <w:jc w:val="both"/>
        <w:rPr>
          <w:rFonts w:ascii="Times New Roman" w:hAnsi="Times New Roman" w:cs="Times New Roman"/>
          <w:sz w:val="24"/>
          <w:szCs w:val="24"/>
        </w:rPr>
      </w:pPr>
    </w:p>
    <w:p w14:paraId="62F3D29B" w14:textId="77777777" w:rsidR="007D3BEB" w:rsidRDefault="00000000">
      <w:pPr>
        <w:widowControl w:val="0"/>
        <w:numPr>
          <w:ilvl w:val="0"/>
          <w:numId w:val="1"/>
        </w:numPr>
        <w:shd w:val="clear" w:color="auto" w:fill="FFFFFF"/>
        <w:overflowPunct w:val="0"/>
        <w:autoSpaceDE w:val="0"/>
        <w:autoSpaceDN w:val="0"/>
        <w:adjustRightInd w:val="0"/>
        <w:spacing w:after="0"/>
        <w:jc w:val="both"/>
        <w:rPr>
          <w:rFonts w:ascii="Times New Roman" w:hAnsi="Times New Roman" w:cs="Times New Roman"/>
          <w:sz w:val="24"/>
          <w:szCs w:val="24"/>
        </w:rPr>
      </w:pPr>
      <w:r>
        <w:rPr>
          <w:rFonts w:ascii="Times New Roman" w:hAnsi="Times New Roman" w:cs="Times New Roman"/>
          <w:sz w:val="24"/>
          <w:szCs w:val="24"/>
        </w:rPr>
        <w:t>Karuppasamy PK, Perumal P.  Biodiversity of zooplankton at Pichavaram Mangroves South India. Adv Biosci.2000; 19: 23-32.</w:t>
      </w:r>
    </w:p>
    <w:p w14:paraId="3EE369B0" w14:textId="77777777" w:rsidR="007D3BEB" w:rsidRDefault="007D3BEB">
      <w:pPr>
        <w:widowControl w:val="0"/>
        <w:shd w:val="clear" w:color="auto" w:fill="FFFFFF"/>
        <w:overflowPunct w:val="0"/>
        <w:autoSpaceDE w:val="0"/>
        <w:autoSpaceDN w:val="0"/>
        <w:adjustRightInd w:val="0"/>
        <w:spacing w:after="0"/>
        <w:jc w:val="both"/>
        <w:rPr>
          <w:rFonts w:ascii="Times New Roman" w:hAnsi="Times New Roman" w:cs="Times New Roman"/>
          <w:sz w:val="24"/>
          <w:szCs w:val="24"/>
        </w:rPr>
      </w:pPr>
    </w:p>
    <w:p w14:paraId="355A5590" w14:textId="77777777" w:rsidR="007D3BEB" w:rsidRDefault="00000000">
      <w:pPr>
        <w:widowControl w:val="0"/>
        <w:numPr>
          <w:ilvl w:val="0"/>
          <w:numId w:val="1"/>
        </w:numPr>
        <w:shd w:val="clear" w:color="auto" w:fill="FFFFFF"/>
        <w:overflowPunct w:val="0"/>
        <w:autoSpaceDE w:val="0"/>
        <w:autoSpaceDN w:val="0"/>
        <w:adjustRightInd w:val="0"/>
        <w:spacing w:after="0"/>
        <w:jc w:val="both"/>
        <w:rPr>
          <w:rFonts w:ascii="Times New Roman" w:hAnsi="Times New Roman" w:cs="Times New Roman"/>
          <w:sz w:val="24"/>
          <w:szCs w:val="24"/>
        </w:rPr>
      </w:pPr>
      <w:r>
        <w:rPr>
          <w:rFonts w:ascii="Times New Roman" w:hAnsi="Times New Roman" w:cs="Times New Roman"/>
          <w:sz w:val="24"/>
          <w:szCs w:val="24"/>
        </w:rPr>
        <w:lastRenderedPageBreak/>
        <w:t>Murugan A, Ayyakannu K.  Ecology of Uppanar backwaters, Cuddalore-II nutrients Mahasagar. Bull Natl Inst Oceanogr.1991; 24(2): 103-108.</w:t>
      </w:r>
    </w:p>
    <w:p w14:paraId="659139DF" w14:textId="77777777" w:rsidR="007D3BEB" w:rsidRDefault="007D3BEB">
      <w:pPr>
        <w:widowControl w:val="0"/>
        <w:shd w:val="clear" w:color="auto" w:fill="FFFFFF"/>
        <w:overflowPunct w:val="0"/>
        <w:autoSpaceDE w:val="0"/>
        <w:autoSpaceDN w:val="0"/>
        <w:adjustRightInd w:val="0"/>
        <w:spacing w:after="0"/>
        <w:jc w:val="both"/>
        <w:rPr>
          <w:rFonts w:ascii="Times New Roman" w:hAnsi="Times New Roman" w:cs="Times New Roman"/>
          <w:sz w:val="24"/>
          <w:szCs w:val="24"/>
        </w:rPr>
      </w:pPr>
    </w:p>
    <w:p w14:paraId="0F660192" w14:textId="77777777" w:rsidR="007D3BEB" w:rsidRDefault="00000000">
      <w:pPr>
        <w:widowControl w:val="0"/>
        <w:numPr>
          <w:ilvl w:val="0"/>
          <w:numId w:val="1"/>
        </w:numPr>
        <w:shd w:val="clear" w:color="auto" w:fill="FFFFFF"/>
        <w:overflowPunct w:val="0"/>
        <w:autoSpaceDE w:val="0"/>
        <w:autoSpaceDN w:val="0"/>
        <w:adjustRightInd w:val="0"/>
        <w:spacing w:after="0"/>
        <w:jc w:val="both"/>
        <w:rPr>
          <w:rFonts w:ascii="Times New Roman" w:hAnsi="Times New Roman" w:cs="Times New Roman"/>
          <w:sz w:val="24"/>
          <w:szCs w:val="24"/>
        </w:rPr>
      </w:pPr>
      <w:r>
        <w:rPr>
          <w:rFonts w:ascii="Times New Roman" w:hAnsi="Times New Roman" w:cs="Times New Roman"/>
          <w:sz w:val="24"/>
          <w:szCs w:val="24"/>
          <w:lang w:val="de-DE"/>
        </w:rPr>
        <w:t xml:space="preserve">Das JS, Das N, Sahoo RK. 1997. </w:t>
      </w:r>
      <w:r>
        <w:rPr>
          <w:rFonts w:ascii="Times New Roman" w:hAnsi="Times New Roman" w:cs="Times New Roman"/>
          <w:sz w:val="24"/>
          <w:szCs w:val="24"/>
        </w:rPr>
        <w:t>Semidiurnal variations of some physico chemical parameters in the Mahanadi estuary east coast of India. J Mar Sci.1997; 26: 323-326.</w:t>
      </w:r>
    </w:p>
    <w:p w14:paraId="5757048C" w14:textId="77777777" w:rsidR="007D3BEB" w:rsidRDefault="007D3BEB">
      <w:pPr>
        <w:widowControl w:val="0"/>
        <w:shd w:val="clear" w:color="auto" w:fill="FFFFFF"/>
        <w:overflowPunct w:val="0"/>
        <w:autoSpaceDE w:val="0"/>
        <w:autoSpaceDN w:val="0"/>
        <w:adjustRightInd w:val="0"/>
        <w:spacing w:after="0"/>
        <w:jc w:val="both"/>
        <w:rPr>
          <w:rFonts w:ascii="Times New Roman" w:hAnsi="Times New Roman" w:cs="Times New Roman"/>
          <w:sz w:val="24"/>
          <w:szCs w:val="24"/>
        </w:rPr>
      </w:pPr>
    </w:p>
    <w:p w14:paraId="405645C7" w14:textId="77777777" w:rsidR="007D3BEB" w:rsidRDefault="00000000">
      <w:pPr>
        <w:numPr>
          <w:ilvl w:val="0"/>
          <w:numId w:val="1"/>
        </w:numPr>
        <w:shd w:val="clear" w:color="auto" w:fill="FFFFFF"/>
        <w:spacing w:after="0" w:line="240" w:lineRule="auto"/>
        <w:jc w:val="both"/>
        <w:rPr>
          <w:rFonts w:ascii="Times New Roman" w:hAnsi="Times New Roman" w:cs="Times New Roman"/>
          <w:color w:val="333333"/>
          <w:sz w:val="24"/>
          <w:szCs w:val="24"/>
          <w:shd w:val="clear" w:color="auto" w:fill="FCFCFC"/>
        </w:rPr>
      </w:pPr>
      <w:r>
        <w:rPr>
          <w:rFonts w:ascii="Times New Roman" w:hAnsi="Times New Roman" w:cs="Times New Roman"/>
          <w:color w:val="333333"/>
          <w:sz w:val="24"/>
          <w:szCs w:val="24"/>
          <w:shd w:val="clear" w:color="auto" w:fill="FCFCFC"/>
        </w:rPr>
        <w:t>Purushothaman A and Venugopalan V K.  Distribution of dissolved Silicon in the Vellar Estuary. </w:t>
      </w:r>
      <w:r>
        <w:rPr>
          <w:rFonts w:ascii="Times New Roman" w:hAnsi="Times New Roman" w:cs="Times New Roman"/>
          <w:i/>
          <w:iCs/>
          <w:color w:val="333333"/>
          <w:sz w:val="24"/>
          <w:szCs w:val="24"/>
          <w:shd w:val="clear" w:color="auto" w:fill="FCFCFC"/>
        </w:rPr>
        <w:t>Indian Journal of Marine Sciences.1972;</w:t>
      </w:r>
      <w:r>
        <w:rPr>
          <w:rFonts w:ascii="Times New Roman" w:hAnsi="Times New Roman" w:cs="Times New Roman"/>
          <w:color w:val="333333"/>
          <w:sz w:val="24"/>
          <w:szCs w:val="24"/>
          <w:shd w:val="clear" w:color="auto" w:fill="FCFCFC"/>
        </w:rPr>
        <w:t> </w:t>
      </w:r>
      <w:r>
        <w:rPr>
          <w:rFonts w:ascii="Times New Roman" w:hAnsi="Times New Roman" w:cs="Times New Roman"/>
          <w:b/>
          <w:bCs/>
          <w:color w:val="333333"/>
          <w:sz w:val="24"/>
          <w:szCs w:val="24"/>
          <w:shd w:val="clear" w:color="auto" w:fill="FCFCFC"/>
        </w:rPr>
        <w:t>1:</w:t>
      </w:r>
      <w:r>
        <w:rPr>
          <w:rFonts w:ascii="Times New Roman" w:hAnsi="Times New Roman" w:cs="Times New Roman"/>
          <w:color w:val="333333"/>
          <w:sz w:val="24"/>
          <w:szCs w:val="24"/>
          <w:shd w:val="clear" w:color="auto" w:fill="FCFCFC"/>
        </w:rPr>
        <w:t xml:space="preserve"> 103–105.</w:t>
      </w:r>
    </w:p>
    <w:p w14:paraId="48BFB1BE" w14:textId="77777777" w:rsidR="007D3BEB" w:rsidRDefault="007D3BEB">
      <w:pPr>
        <w:shd w:val="clear" w:color="auto" w:fill="FFFFFF"/>
        <w:spacing w:after="0" w:line="240" w:lineRule="auto"/>
        <w:jc w:val="both"/>
        <w:rPr>
          <w:rFonts w:ascii="Times New Roman" w:hAnsi="Times New Roman" w:cs="Times New Roman"/>
          <w:color w:val="333333"/>
          <w:sz w:val="24"/>
          <w:szCs w:val="24"/>
          <w:shd w:val="clear" w:color="auto" w:fill="FCFCFC"/>
        </w:rPr>
      </w:pPr>
    </w:p>
    <w:p w14:paraId="7D12A6AD" w14:textId="77777777" w:rsidR="007D3BEB" w:rsidRDefault="00000000">
      <w:pPr>
        <w:numPr>
          <w:ilvl w:val="0"/>
          <w:numId w:val="1"/>
        </w:numPr>
        <w:shd w:val="clear" w:color="auto" w:fill="FFFFFF"/>
        <w:spacing w:after="0" w:line="240" w:lineRule="auto"/>
        <w:jc w:val="both"/>
        <w:rPr>
          <w:rFonts w:ascii="Times New Roman" w:hAnsi="Times New Roman" w:cs="Times New Roman"/>
          <w:color w:val="333333"/>
          <w:sz w:val="24"/>
          <w:szCs w:val="24"/>
          <w:shd w:val="clear" w:color="auto" w:fill="FCFCFC"/>
        </w:rPr>
      </w:pPr>
      <w:r>
        <w:rPr>
          <w:rFonts w:ascii="Times New Roman" w:hAnsi="Times New Roman" w:cs="Times New Roman"/>
          <w:color w:val="333333"/>
          <w:sz w:val="24"/>
          <w:szCs w:val="24"/>
          <w:shd w:val="clear" w:color="auto" w:fill="FCFCFC"/>
        </w:rPr>
        <w:t>Lal D. Transfer of chemical species through estuaries to oceans. In </w:t>
      </w:r>
      <w:r>
        <w:rPr>
          <w:rFonts w:ascii="Times New Roman" w:hAnsi="Times New Roman" w:cs="Times New Roman"/>
          <w:i/>
          <w:iCs/>
          <w:color w:val="333333"/>
          <w:sz w:val="24"/>
          <w:szCs w:val="24"/>
          <w:shd w:val="clear" w:color="auto" w:fill="FCFCFC"/>
        </w:rPr>
        <w:t>Proceedings of a UNESCO/SCOR Workshop on Biogeochemistry of Estuarine Sediments</w:t>
      </w:r>
      <w:r>
        <w:rPr>
          <w:rFonts w:ascii="Times New Roman" w:hAnsi="Times New Roman" w:cs="Times New Roman"/>
          <w:color w:val="333333"/>
          <w:sz w:val="24"/>
          <w:szCs w:val="24"/>
          <w:shd w:val="clear" w:color="auto" w:fill="FCFCFC"/>
        </w:rPr>
        <w:t>. Melreus Belgium.1978; 166–170.</w:t>
      </w:r>
    </w:p>
    <w:p w14:paraId="4F914730" w14:textId="77777777" w:rsidR="007D3BEB" w:rsidRDefault="007D3BEB">
      <w:pPr>
        <w:shd w:val="clear" w:color="auto" w:fill="FFFFFF"/>
        <w:spacing w:after="0" w:line="240" w:lineRule="auto"/>
        <w:jc w:val="both"/>
        <w:rPr>
          <w:rFonts w:ascii="Times New Roman" w:hAnsi="Times New Roman" w:cs="Times New Roman"/>
          <w:color w:val="333333"/>
          <w:sz w:val="24"/>
          <w:szCs w:val="24"/>
          <w:shd w:val="clear" w:color="auto" w:fill="FCFCFC"/>
        </w:rPr>
      </w:pPr>
    </w:p>
    <w:p w14:paraId="1364DE86" w14:textId="77777777" w:rsidR="007D3BEB" w:rsidRDefault="00000000">
      <w:pPr>
        <w:numPr>
          <w:ilvl w:val="0"/>
          <w:numId w:val="1"/>
        </w:numPr>
        <w:shd w:val="clear" w:color="auto" w:fill="FFFFFF"/>
        <w:spacing w:after="0" w:line="240" w:lineRule="auto"/>
        <w:jc w:val="both"/>
        <w:rPr>
          <w:rFonts w:ascii="Times New Roman" w:hAnsi="Times New Roman" w:cs="Times New Roman"/>
          <w:color w:val="333333"/>
          <w:sz w:val="24"/>
          <w:szCs w:val="24"/>
          <w:shd w:val="clear" w:color="auto" w:fill="FCFCFC"/>
        </w:rPr>
      </w:pPr>
      <w:r>
        <w:rPr>
          <w:rFonts w:ascii="Times New Roman" w:hAnsi="Times New Roman" w:cs="Times New Roman"/>
          <w:color w:val="333333"/>
          <w:sz w:val="24"/>
          <w:szCs w:val="24"/>
          <w:shd w:val="clear" w:color="auto" w:fill="FCFCFC"/>
        </w:rPr>
        <w:t>Aston S R. Nutrients dissolved gasses and general biochemistry in estuaries. In Olausson E and Cato  I (eds.), </w:t>
      </w:r>
      <w:r>
        <w:rPr>
          <w:rFonts w:ascii="Times New Roman" w:hAnsi="Times New Roman" w:cs="Times New Roman"/>
          <w:i/>
          <w:iCs/>
          <w:color w:val="333333"/>
          <w:sz w:val="24"/>
          <w:szCs w:val="24"/>
          <w:shd w:val="clear" w:color="auto" w:fill="FCFCFC"/>
        </w:rPr>
        <w:t>Chemistry and Biogeochemistry of Estuaries</w:t>
      </w:r>
      <w:r>
        <w:rPr>
          <w:rFonts w:ascii="Times New Roman" w:hAnsi="Times New Roman" w:cs="Times New Roman"/>
          <w:color w:val="333333"/>
          <w:sz w:val="24"/>
          <w:szCs w:val="24"/>
          <w:shd w:val="clear" w:color="auto" w:fill="FCFCFC"/>
        </w:rPr>
        <w:t>. New York Wiley. 1980;233–262.</w:t>
      </w:r>
    </w:p>
    <w:p w14:paraId="1FB9653E" w14:textId="77777777" w:rsidR="007D3BEB" w:rsidRDefault="007D3BEB">
      <w:pPr>
        <w:shd w:val="clear" w:color="auto" w:fill="FFFFFF"/>
        <w:spacing w:after="0" w:line="240" w:lineRule="auto"/>
        <w:jc w:val="both"/>
        <w:rPr>
          <w:rFonts w:ascii="Times New Roman" w:hAnsi="Times New Roman" w:cs="Times New Roman"/>
          <w:color w:val="333333"/>
          <w:sz w:val="24"/>
          <w:szCs w:val="24"/>
          <w:shd w:val="clear" w:color="auto" w:fill="FCFCFC"/>
        </w:rPr>
      </w:pPr>
    </w:p>
    <w:p w14:paraId="266DB598" w14:textId="77777777" w:rsidR="007D3BEB" w:rsidRDefault="00000000">
      <w:pPr>
        <w:numPr>
          <w:ilvl w:val="0"/>
          <w:numId w:val="1"/>
        </w:numPr>
        <w:shd w:val="clear" w:color="auto" w:fill="FFFFFF"/>
        <w:spacing w:after="0" w:line="240" w:lineRule="auto"/>
        <w:jc w:val="both"/>
        <w:rPr>
          <w:rFonts w:ascii="Times New Roman" w:hAnsi="Times New Roman" w:cs="Times New Roman"/>
          <w:sz w:val="24"/>
          <w:szCs w:val="24"/>
        </w:rPr>
      </w:pPr>
      <w:r>
        <w:rPr>
          <w:rFonts w:ascii="Times New Roman" w:hAnsi="Times New Roman" w:cs="Times New Roman"/>
          <w:sz w:val="24"/>
          <w:szCs w:val="24"/>
        </w:rPr>
        <w:t>Gouda, Rajashree and Panigrahy RC. 1996. Ecology of phytoplankton in coastal waters off Gopalpur, East coast of India. Ind J Mar Sci.1996; 2: 13-18.</w:t>
      </w:r>
    </w:p>
    <w:p w14:paraId="59DC594A" w14:textId="77777777" w:rsidR="007D3BEB" w:rsidRDefault="007D3BEB">
      <w:pPr>
        <w:shd w:val="clear" w:color="auto" w:fill="FFFFFF"/>
        <w:spacing w:after="0" w:line="240" w:lineRule="auto"/>
        <w:jc w:val="both"/>
        <w:rPr>
          <w:rFonts w:ascii="Times New Roman" w:hAnsi="Times New Roman" w:cs="Times New Roman"/>
          <w:sz w:val="24"/>
          <w:szCs w:val="24"/>
        </w:rPr>
      </w:pPr>
    </w:p>
    <w:p w14:paraId="755A5A40" w14:textId="77777777" w:rsidR="007D3BEB" w:rsidRDefault="00000000">
      <w:pPr>
        <w:numPr>
          <w:ilvl w:val="0"/>
          <w:numId w:val="1"/>
        </w:numPr>
        <w:shd w:val="clear" w:color="auto" w:fill="FFFFFF"/>
        <w:spacing w:after="0" w:line="240" w:lineRule="auto"/>
        <w:jc w:val="both"/>
        <w:rPr>
          <w:rFonts w:ascii="Times New Roman" w:hAnsi="Times New Roman" w:cs="Times New Roman"/>
          <w:sz w:val="24"/>
          <w:szCs w:val="24"/>
        </w:rPr>
      </w:pPr>
      <w:r>
        <w:rPr>
          <w:rFonts w:ascii="Times New Roman" w:hAnsi="Times New Roman" w:cs="Times New Roman"/>
          <w:sz w:val="24"/>
          <w:szCs w:val="24"/>
        </w:rPr>
        <w:t>Liss PS,Spencer CP.Abiological processes in th removal of silicate from seawater.Geochemical et cosmo chirnica acta.1970; 34: 1073-1088.</w:t>
      </w:r>
    </w:p>
    <w:p w14:paraId="26453872" w14:textId="77777777" w:rsidR="007D3BEB" w:rsidRDefault="007D3BEB">
      <w:pPr>
        <w:shd w:val="clear" w:color="auto" w:fill="FFFFFF"/>
        <w:spacing w:after="0" w:line="240" w:lineRule="auto"/>
        <w:jc w:val="both"/>
        <w:rPr>
          <w:rFonts w:ascii="Times New Roman" w:hAnsi="Times New Roman" w:cs="Times New Roman"/>
          <w:sz w:val="24"/>
          <w:szCs w:val="24"/>
        </w:rPr>
      </w:pPr>
    </w:p>
    <w:p w14:paraId="4893362B" w14:textId="77777777" w:rsidR="007D3BEB" w:rsidRDefault="00000000">
      <w:pPr>
        <w:numPr>
          <w:ilvl w:val="0"/>
          <w:numId w:val="1"/>
        </w:numPr>
        <w:shd w:val="clear" w:color="auto" w:fill="FFFFFF"/>
        <w:spacing w:line="240" w:lineRule="auto"/>
        <w:jc w:val="both"/>
        <w:rPr>
          <w:rFonts w:ascii="Times New Roman" w:hAnsi="Times New Roman" w:cs="Times New Roman"/>
          <w:color w:val="333333"/>
          <w:sz w:val="24"/>
          <w:szCs w:val="24"/>
          <w:shd w:val="clear" w:color="auto" w:fill="FCFCFC"/>
        </w:rPr>
      </w:pPr>
      <w:r>
        <w:rPr>
          <w:rFonts w:ascii="Times New Roman" w:eastAsia="Times New Roman" w:hAnsi="Times New Roman" w:cs="Times New Roman"/>
          <w:color w:val="1F1F1F"/>
          <w:sz w:val="24"/>
          <w:szCs w:val="24"/>
        </w:rPr>
        <w:t>Mani P. Natural phytoplankton communities in Pichavaram mangroves.</w:t>
      </w:r>
      <w:r>
        <w:rPr>
          <w:rFonts w:ascii="Times New Roman" w:eastAsia="Times New Roman" w:hAnsi="Times New Roman" w:cs="Times New Roman"/>
          <w:b/>
          <w:color w:val="707070"/>
          <w:sz w:val="24"/>
          <w:szCs w:val="24"/>
        </w:rPr>
        <w:t xml:space="preserve"> Indian Journal of Jeo Marine  Science.1992; 21: 278-280.</w:t>
      </w:r>
    </w:p>
    <w:p w14:paraId="5291F7C5" w14:textId="77777777" w:rsidR="007D3BEB" w:rsidRDefault="00000000">
      <w:pPr>
        <w:numPr>
          <w:ilvl w:val="0"/>
          <w:numId w:val="1"/>
        </w:numPr>
        <w:shd w:val="clear" w:color="auto" w:fill="FFFFFF"/>
        <w:spacing w:after="0" w:line="240" w:lineRule="auto"/>
        <w:jc w:val="both"/>
        <w:rPr>
          <w:rFonts w:ascii="Times New Roman" w:hAnsi="Times New Roman" w:cs="Times New Roman"/>
          <w:color w:val="212121"/>
          <w:sz w:val="24"/>
          <w:szCs w:val="24"/>
          <w:shd w:val="clear" w:color="auto" w:fill="FFFFFF"/>
        </w:rPr>
      </w:pPr>
      <w:r>
        <w:rPr>
          <w:rFonts w:ascii="Times New Roman" w:hAnsi="Times New Roman" w:cs="Times New Roman"/>
          <w:color w:val="212121"/>
          <w:sz w:val="24"/>
          <w:szCs w:val="24"/>
          <w:shd w:val="clear" w:color="auto" w:fill="FFFFFF"/>
        </w:rPr>
        <w:t xml:space="preserve">Gowda, B T, Paulus H and  Fuess H. </w:t>
      </w:r>
      <w:r>
        <w:rPr>
          <w:rStyle w:val="Emphasis"/>
          <w:rFonts w:ascii="Times New Roman" w:hAnsi="Times New Roman" w:cs="Times New Roman"/>
          <w:color w:val="212121"/>
          <w:sz w:val="24"/>
          <w:szCs w:val="24"/>
          <w:shd w:val="clear" w:color="auto" w:fill="FFFFFF"/>
        </w:rPr>
        <w:t xml:space="preserve"> Naturforsch Teil A.2001;</w:t>
      </w:r>
      <w:r>
        <w:rPr>
          <w:rFonts w:ascii="Times New Roman" w:hAnsi="Times New Roman" w:cs="Times New Roman"/>
          <w:color w:val="212121"/>
          <w:sz w:val="24"/>
          <w:szCs w:val="24"/>
          <w:shd w:val="clear" w:color="auto" w:fill="FFFFFF"/>
        </w:rPr>
        <w:t> </w:t>
      </w:r>
      <w:r>
        <w:rPr>
          <w:rStyle w:val="Strong"/>
          <w:rFonts w:ascii="Times New Roman" w:hAnsi="Times New Roman" w:cs="Times New Roman"/>
          <w:color w:val="212121"/>
          <w:sz w:val="24"/>
          <w:szCs w:val="24"/>
          <w:shd w:val="clear" w:color="auto" w:fill="FFFFFF"/>
        </w:rPr>
        <w:t>56:</w:t>
      </w:r>
      <w:r>
        <w:rPr>
          <w:rFonts w:ascii="Times New Roman" w:hAnsi="Times New Roman" w:cs="Times New Roman"/>
          <w:color w:val="212121"/>
          <w:sz w:val="24"/>
          <w:szCs w:val="24"/>
          <w:shd w:val="clear" w:color="auto" w:fill="FFFFFF"/>
        </w:rPr>
        <w:t xml:space="preserve"> 386–394.</w:t>
      </w:r>
    </w:p>
    <w:p w14:paraId="44DB2CD6" w14:textId="77777777" w:rsidR="007D3BEB" w:rsidRDefault="007D3BEB">
      <w:pPr>
        <w:shd w:val="clear" w:color="auto" w:fill="FFFFFF"/>
        <w:spacing w:after="0" w:line="240" w:lineRule="auto"/>
        <w:jc w:val="both"/>
        <w:rPr>
          <w:rFonts w:ascii="Times New Roman" w:hAnsi="Times New Roman" w:cs="Times New Roman"/>
          <w:color w:val="212121"/>
          <w:sz w:val="24"/>
          <w:szCs w:val="24"/>
          <w:shd w:val="clear" w:color="auto" w:fill="FFFFFF"/>
        </w:rPr>
      </w:pPr>
    </w:p>
    <w:p w14:paraId="2753F9A4" w14:textId="77777777" w:rsidR="007D3BEB" w:rsidRDefault="00000000">
      <w:pPr>
        <w:numPr>
          <w:ilvl w:val="0"/>
          <w:numId w:val="1"/>
        </w:numPr>
        <w:shd w:val="clear" w:color="auto" w:fill="FFFFFF"/>
        <w:spacing w:after="0" w:line="240" w:lineRule="auto"/>
        <w:jc w:val="both"/>
        <w:rPr>
          <w:rFonts w:ascii="Times New Roman" w:hAnsi="Times New Roman" w:cs="Times New Roman"/>
          <w:sz w:val="24"/>
          <w:szCs w:val="24"/>
        </w:rPr>
      </w:pPr>
      <w:r>
        <w:rPr>
          <w:rFonts w:ascii="Times New Roman" w:hAnsi="Times New Roman" w:cs="Times New Roman"/>
          <w:sz w:val="24"/>
          <w:szCs w:val="24"/>
        </w:rPr>
        <w:t>Senthilkumar S , Santhanam P and  Perumal P. Diversity of phytoplankton in Vellar estuary, southeast coast of India. In: Proc. 5th Indian Fisheries Forum (Eds.: S. Ayyappan, J.K. Jena and M. Mohan Joseph). Published by AFSIB, Mangalore and AeA, Bhubanewar, India.2002; 245- 248 .</w:t>
      </w:r>
    </w:p>
    <w:p w14:paraId="5B9CD1A2" w14:textId="77777777" w:rsidR="007D3BEB" w:rsidRDefault="007D3BEB">
      <w:pPr>
        <w:shd w:val="clear" w:color="auto" w:fill="FFFFFF"/>
        <w:spacing w:after="0" w:line="240" w:lineRule="auto"/>
        <w:jc w:val="both"/>
        <w:rPr>
          <w:rFonts w:ascii="Times New Roman" w:hAnsi="Times New Roman" w:cs="Times New Roman"/>
          <w:sz w:val="24"/>
          <w:szCs w:val="24"/>
        </w:rPr>
      </w:pPr>
    </w:p>
    <w:p w14:paraId="2A231183" w14:textId="77777777" w:rsidR="007D3BEB" w:rsidRDefault="00000000">
      <w:pPr>
        <w:numPr>
          <w:ilvl w:val="0"/>
          <w:numId w:val="1"/>
        </w:numPr>
        <w:shd w:val="clear" w:color="auto" w:fill="FFFFFF"/>
        <w:spacing w:after="0" w:line="240" w:lineRule="auto"/>
        <w:jc w:val="both"/>
        <w:rPr>
          <w:rFonts w:ascii="Times New Roman" w:hAnsi="Times New Roman" w:cs="Times New Roman"/>
          <w:sz w:val="24"/>
          <w:szCs w:val="24"/>
        </w:rPr>
      </w:pPr>
      <w:r>
        <w:rPr>
          <w:rFonts w:ascii="Times New Roman" w:hAnsi="Times New Roman" w:cs="Times New Roman"/>
          <w:sz w:val="24"/>
          <w:szCs w:val="24"/>
        </w:rPr>
        <w:t>Thillai Rajsekar K,  Perumal P and Santhanam P. Phytoplankton diversity in the Coleroon estuary, southeast coast of India. J Mar Biol Ass  India.2005 ; 47: 127-132.</w:t>
      </w:r>
    </w:p>
    <w:p w14:paraId="1E63AA61" w14:textId="77777777" w:rsidR="007D3BEB" w:rsidRDefault="007D3BEB">
      <w:pPr>
        <w:shd w:val="clear" w:color="auto" w:fill="FFFFFF"/>
        <w:spacing w:after="0" w:line="240" w:lineRule="auto"/>
        <w:jc w:val="both"/>
        <w:rPr>
          <w:rFonts w:ascii="Times New Roman" w:hAnsi="Times New Roman" w:cs="Times New Roman"/>
          <w:sz w:val="24"/>
          <w:szCs w:val="24"/>
        </w:rPr>
      </w:pPr>
    </w:p>
    <w:p w14:paraId="708C1245" w14:textId="77777777" w:rsidR="007D3BEB" w:rsidRDefault="00000000">
      <w:pPr>
        <w:numPr>
          <w:ilvl w:val="0"/>
          <w:numId w:val="1"/>
        </w:numPr>
        <w:shd w:val="clear" w:color="auto" w:fill="FFFFFF"/>
        <w:spacing w:after="0" w:line="240" w:lineRule="auto"/>
        <w:jc w:val="both"/>
        <w:rPr>
          <w:rFonts w:ascii="Times New Roman" w:hAnsi="Times New Roman" w:cs="Times New Roman"/>
          <w:sz w:val="24"/>
          <w:szCs w:val="24"/>
        </w:rPr>
      </w:pPr>
      <w:r>
        <w:rPr>
          <w:rFonts w:ascii="Times New Roman" w:hAnsi="Times New Roman" w:cs="Times New Roman"/>
          <w:sz w:val="24"/>
          <w:szCs w:val="24"/>
        </w:rPr>
        <w:t>Saraswathi CD, Sreemantula S, Prakash WS. Effect of chronic cold restraint and methods on the germination of various cereals. Sarhad J Agric.1993; 22: 209-213.</w:t>
      </w:r>
    </w:p>
    <w:p w14:paraId="48A5C266" w14:textId="77777777" w:rsidR="007D3BEB" w:rsidRDefault="007D3BEB">
      <w:pPr>
        <w:shd w:val="clear" w:color="auto" w:fill="FFFFFF"/>
        <w:spacing w:after="0" w:line="240" w:lineRule="auto"/>
        <w:jc w:val="both"/>
        <w:rPr>
          <w:rFonts w:ascii="Times New Roman" w:hAnsi="Times New Roman" w:cs="Times New Roman"/>
          <w:sz w:val="24"/>
          <w:szCs w:val="24"/>
        </w:rPr>
      </w:pPr>
    </w:p>
    <w:p w14:paraId="1A1F9B19" w14:textId="77777777" w:rsidR="007D3BEB" w:rsidRDefault="00000000">
      <w:pPr>
        <w:widowControl w:val="0"/>
        <w:numPr>
          <w:ilvl w:val="0"/>
          <w:numId w:val="1"/>
        </w:numPr>
        <w:shd w:val="clear" w:color="auto" w:fill="FFFFFF"/>
        <w:overflowPunct w:val="0"/>
        <w:autoSpaceDE w:val="0"/>
        <w:autoSpaceDN w:val="0"/>
        <w:adjustRightInd w:val="0"/>
        <w:spacing w:after="0"/>
        <w:jc w:val="both"/>
        <w:rPr>
          <w:rFonts w:ascii="Times New Roman" w:hAnsi="Times New Roman" w:cs="Times New Roman"/>
          <w:sz w:val="24"/>
          <w:szCs w:val="24"/>
        </w:rPr>
      </w:pPr>
      <w:r>
        <w:rPr>
          <w:rFonts w:ascii="Times New Roman" w:hAnsi="Times New Roman" w:cs="Times New Roman"/>
          <w:sz w:val="24"/>
          <w:szCs w:val="24"/>
        </w:rPr>
        <w:t>Saravanakumar A, Rajkumar M, Sesh Serebiah J, Thivakaran GA.  Seasonal variations in physico-chemical characteristics of water, sediment and soil texture in arid zone mangroves of Kachchh-Gujarat. J Environ Biol. 2008;29: 725-732.</w:t>
      </w:r>
    </w:p>
    <w:p w14:paraId="498DD1F8" w14:textId="77777777" w:rsidR="007D3BEB" w:rsidRDefault="007D3BEB">
      <w:pPr>
        <w:widowControl w:val="0"/>
        <w:shd w:val="clear" w:color="auto" w:fill="FFFFFF"/>
        <w:overflowPunct w:val="0"/>
        <w:autoSpaceDE w:val="0"/>
        <w:autoSpaceDN w:val="0"/>
        <w:adjustRightInd w:val="0"/>
        <w:spacing w:after="0"/>
        <w:ind w:firstLine="720"/>
        <w:jc w:val="both"/>
        <w:rPr>
          <w:rFonts w:ascii="Times New Roman" w:hAnsi="Times New Roman" w:cs="Times New Roman"/>
          <w:sz w:val="24"/>
          <w:szCs w:val="24"/>
        </w:rPr>
      </w:pPr>
    </w:p>
    <w:p w14:paraId="60BCE04C" w14:textId="77777777" w:rsidR="007D3BEB" w:rsidRDefault="007D3BEB">
      <w:pPr>
        <w:shd w:val="clear" w:color="auto" w:fill="FFFFFF"/>
        <w:spacing w:after="0" w:line="240" w:lineRule="auto"/>
        <w:jc w:val="both"/>
        <w:rPr>
          <w:rFonts w:ascii="Times New Roman" w:hAnsi="Times New Roman" w:cs="Times New Roman"/>
          <w:sz w:val="24"/>
          <w:szCs w:val="24"/>
        </w:rPr>
      </w:pPr>
    </w:p>
    <w:p w14:paraId="48F5AF35" w14:textId="77777777" w:rsidR="007D3BEB" w:rsidRDefault="007D3BEB">
      <w:pPr>
        <w:shd w:val="clear" w:color="auto" w:fill="FFFFFF"/>
        <w:spacing w:after="0" w:line="240" w:lineRule="auto"/>
        <w:jc w:val="both"/>
        <w:rPr>
          <w:rFonts w:ascii="Times New Roman" w:hAnsi="Times New Roman" w:cs="Times New Roman"/>
          <w:sz w:val="24"/>
          <w:szCs w:val="24"/>
        </w:rPr>
      </w:pPr>
    </w:p>
    <w:p w14:paraId="144F57CD" w14:textId="77777777" w:rsidR="007D3BEB" w:rsidRDefault="007D3BEB">
      <w:pPr>
        <w:shd w:val="clear" w:color="auto" w:fill="FFFFFF"/>
        <w:spacing w:after="0" w:line="240" w:lineRule="auto"/>
        <w:jc w:val="both"/>
        <w:rPr>
          <w:rFonts w:ascii="Times New Roman" w:hAnsi="Times New Roman" w:cs="Times New Roman"/>
          <w:sz w:val="24"/>
          <w:szCs w:val="24"/>
        </w:rPr>
      </w:pPr>
    </w:p>
    <w:p w14:paraId="42E81B41" w14:textId="77777777" w:rsidR="007D3BEB" w:rsidRDefault="007D3BEB">
      <w:pPr>
        <w:shd w:val="clear" w:color="auto" w:fill="FFFFFF"/>
        <w:spacing w:after="0" w:line="240" w:lineRule="auto"/>
        <w:jc w:val="both"/>
        <w:rPr>
          <w:rFonts w:ascii="Times New Roman" w:hAnsi="Times New Roman" w:cs="Times New Roman"/>
          <w:sz w:val="24"/>
          <w:szCs w:val="24"/>
        </w:rPr>
      </w:pPr>
    </w:p>
    <w:p w14:paraId="5D6A66E7" w14:textId="77777777" w:rsidR="007D3BEB" w:rsidRDefault="007D3BEB">
      <w:pPr>
        <w:shd w:val="clear" w:color="auto" w:fill="FFFFFF"/>
        <w:spacing w:after="0" w:line="240" w:lineRule="auto"/>
        <w:jc w:val="both"/>
        <w:rPr>
          <w:rFonts w:ascii="Times New Roman" w:hAnsi="Times New Roman" w:cs="Times New Roman"/>
          <w:sz w:val="24"/>
          <w:szCs w:val="24"/>
        </w:rPr>
      </w:pPr>
    </w:p>
    <w:p w14:paraId="55FA8109" w14:textId="77777777" w:rsidR="007D3BEB" w:rsidRDefault="007D3BEB">
      <w:pPr>
        <w:shd w:val="clear" w:color="auto" w:fill="FFFFFF"/>
        <w:spacing w:after="0" w:line="240" w:lineRule="auto"/>
        <w:jc w:val="both"/>
        <w:rPr>
          <w:rFonts w:ascii="Times New Roman" w:hAnsi="Times New Roman" w:cs="Times New Roman"/>
          <w:sz w:val="24"/>
          <w:szCs w:val="24"/>
        </w:rPr>
      </w:pPr>
    </w:p>
    <w:p w14:paraId="06351D4D" w14:textId="77777777" w:rsidR="007D3BEB" w:rsidRDefault="007D3BEB">
      <w:pPr>
        <w:shd w:val="clear" w:color="auto" w:fill="FFFFFF"/>
        <w:spacing w:after="0" w:line="240" w:lineRule="auto"/>
        <w:jc w:val="both"/>
        <w:rPr>
          <w:rFonts w:ascii="Times New Roman" w:hAnsi="Times New Roman" w:cs="Times New Roman"/>
          <w:color w:val="212121"/>
          <w:sz w:val="24"/>
          <w:szCs w:val="24"/>
          <w:shd w:val="clear" w:color="auto" w:fill="FFFFFF"/>
        </w:rPr>
      </w:pPr>
    </w:p>
    <w:p w14:paraId="3EB1BD15" w14:textId="77777777" w:rsidR="007D3BEB" w:rsidRDefault="007D3BEB">
      <w:pPr>
        <w:shd w:val="clear" w:color="auto" w:fill="FFFFFF"/>
        <w:spacing w:after="0" w:line="240" w:lineRule="auto"/>
        <w:jc w:val="both"/>
        <w:rPr>
          <w:rFonts w:ascii="Times New Roman" w:hAnsi="Times New Roman" w:cs="Times New Roman"/>
          <w:sz w:val="24"/>
          <w:szCs w:val="24"/>
        </w:rPr>
      </w:pPr>
    </w:p>
    <w:p w14:paraId="43AFAB9D" w14:textId="77777777" w:rsidR="007D3BEB" w:rsidRDefault="007D3BEB">
      <w:pPr>
        <w:shd w:val="clear" w:color="auto" w:fill="FFFFFF"/>
        <w:spacing w:after="0" w:line="240" w:lineRule="auto"/>
        <w:jc w:val="both"/>
        <w:rPr>
          <w:rFonts w:ascii="Times New Roman" w:hAnsi="Times New Roman" w:cs="Times New Roman"/>
          <w:color w:val="333333"/>
          <w:sz w:val="24"/>
          <w:szCs w:val="24"/>
          <w:shd w:val="clear" w:color="auto" w:fill="FCFCFC"/>
        </w:rPr>
      </w:pPr>
    </w:p>
    <w:p w14:paraId="45578FD5" w14:textId="77777777" w:rsidR="007D3BEB" w:rsidRDefault="007D3BEB">
      <w:pPr>
        <w:shd w:val="clear" w:color="auto" w:fill="FFFFFF"/>
        <w:spacing w:after="0" w:line="240" w:lineRule="auto"/>
        <w:jc w:val="both"/>
        <w:rPr>
          <w:rFonts w:ascii="Times New Roman" w:hAnsi="Times New Roman" w:cs="Times New Roman"/>
          <w:color w:val="333333"/>
          <w:sz w:val="24"/>
          <w:szCs w:val="24"/>
          <w:shd w:val="clear" w:color="auto" w:fill="FCFCFC"/>
        </w:rPr>
      </w:pPr>
    </w:p>
    <w:p w14:paraId="4B35CA80" w14:textId="77777777" w:rsidR="007D3BEB" w:rsidRDefault="007D3BEB">
      <w:pPr>
        <w:widowControl w:val="0"/>
        <w:shd w:val="clear" w:color="auto" w:fill="FFFFFF"/>
        <w:overflowPunct w:val="0"/>
        <w:autoSpaceDE w:val="0"/>
        <w:autoSpaceDN w:val="0"/>
        <w:adjustRightInd w:val="0"/>
        <w:spacing w:after="0"/>
        <w:jc w:val="both"/>
        <w:rPr>
          <w:rFonts w:ascii="Times New Roman" w:hAnsi="Times New Roman" w:cs="Times New Roman"/>
          <w:sz w:val="24"/>
          <w:szCs w:val="24"/>
        </w:rPr>
      </w:pPr>
    </w:p>
    <w:p w14:paraId="69A66E75" w14:textId="77777777" w:rsidR="007D3BEB" w:rsidRDefault="007D3BEB">
      <w:pPr>
        <w:widowControl w:val="0"/>
        <w:shd w:val="clear" w:color="auto" w:fill="FFFFFF"/>
        <w:overflowPunct w:val="0"/>
        <w:autoSpaceDE w:val="0"/>
        <w:autoSpaceDN w:val="0"/>
        <w:adjustRightInd w:val="0"/>
        <w:spacing w:after="0"/>
        <w:ind w:left="720" w:firstLineChars="200" w:firstLine="480"/>
        <w:jc w:val="both"/>
        <w:rPr>
          <w:rFonts w:ascii="Times New Roman" w:hAnsi="Times New Roman" w:cs="Times New Roman"/>
          <w:sz w:val="24"/>
          <w:szCs w:val="24"/>
        </w:rPr>
      </w:pPr>
    </w:p>
    <w:p w14:paraId="30E8762A" w14:textId="77777777" w:rsidR="007D3BEB" w:rsidRDefault="007D3BEB">
      <w:pPr>
        <w:widowControl w:val="0"/>
        <w:shd w:val="clear" w:color="auto" w:fill="FFFFFF"/>
        <w:overflowPunct w:val="0"/>
        <w:autoSpaceDE w:val="0"/>
        <w:autoSpaceDN w:val="0"/>
        <w:adjustRightInd w:val="0"/>
        <w:spacing w:after="0"/>
        <w:jc w:val="both"/>
        <w:rPr>
          <w:rFonts w:ascii="Times New Roman" w:hAnsi="Times New Roman" w:cs="Times New Roman"/>
          <w:sz w:val="24"/>
          <w:szCs w:val="24"/>
        </w:rPr>
      </w:pPr>
    </w:p>
    <w:p w14:paraId="610A062B" w14:textId="77777777" w:rsidR="007D3BEB" w:rsidRDefault="007D3BEB">
      <w:pPr>
        <w:widowControl w:val="0"/>
        <w:shd w:val="clear" w:color="auto" w:fill="FFFFFF"/>
        <w:overflowPunct w:val="0"/>
        <w:autoSpaceDE w:val="0"/>
        <w:autoSpaceDN w:val="0"/>
        <w:adjustRightInd w:val="0"/>
        <w:spacing w:after="0"/>
        <w:ind w:firstLine="720"/>
        <w:jc w:val="both"/>
        <w:rPr>
          <w:rFonts w:ascii="Times New Roman" w:hAnsi="Times New Roman" w:cs="Times New Roman"/>
          <w:sz w:val="24"/>
          <w:szCs w:val="24"/>
        </w:rPr>
      </w:pPr>
    </w:p>
    <w:p w14:paraId="589B8273" w14:textId="77777777" w:rsidR="007D3BEB" w:rsidRDefault="007D3BEB">
      <w:pPr>
        <w:widowControl w:val="0"/>
        <w:shd w:val="clear" w:color="auto" w:fill="FFFFFF"/>
        <w:overflowPunct w:val="0"/>
        <w:autoSpaceDE w:val="0"/>
        <w:autoSpaceDN w:val="0"/>
        <w:adjustRightInd w:val="0"/>
        <w:spacing w:after="0"/>
        <w:jc w:val="both"/>
        <w:rPr>
          <w:rFonts w:ascii="Times New Roman" w:hAnsi="Times New Roman" w:cs="Times New Roman"/>
          <w:sz w:val="24"/>
          <w:szCs w:val="24"/>
        </w:rPr>
      </w:pPr>
    </w:p>
    <w:p w14:paraId="60E86605" w14:textId="77777777" w:rsidR="007D3BEB" w:rsidRDefault="007D3BEB">
      <w:pPr>
        <w:widowControl w:val="0"/>
        <w:shd w:val="clear" w:color="auto" w:fill="FFFFFF"/>
        <w:overflowPunct w:val="0"/>
        <w:autoSpaceDE w:val="0"/>
        <w:autoSpaceDN w:val="0"/>
        <w:adjustRightInd w:val="0"/>
        <w:spacing w:after="0"/>
        <w:ind w:left="720" w:firstLineChars="200" w:firstLine="480"/>
        <w:jc w:val="both"/>
        <w:rPr>
          <w:rFonts w:ascii="Times New Roman" w:hAnsi="Times New Roman" w:cs="Times New Roman"/>
          <w:sz w:val="24"/>
          <w:szCs w:val="24"/>
        </w:rPr>
      </w:pPr>
    </w:p>
    <w:p w14:paraId="4E9EAB67" w14:textId="77777777" w:rsidR="007D3BEB" w:rsidRDefault="007D3BEB">
      <w:pPr>
        <w:widowControl w:val="0"/>
        <w:shd w:val="clear" w:color="auto" w:fill="FFFFFF"/>
        <w:overflowPunct w:val="0"/>
        <w:autoSpaceDE w:val="0"/>
        <w:autoSpaceDN w:val="0"/>
        <w:adjustRightInd w:val="0"/>
        <w:spacing w:after="0"/>
        <w:jc w:val="both"/>
        <w:rPr>
          <w:rFonts w:ascii="Times New Roman" w:hAnsi="Times New Roman" w:cs="Times New Roman"/>
          <w:sz w:val="24"/>
          <w:szCs w:val="24"/>
        </w:rPr>
      </w:pPr>
    </w:p>
    <w:p w14:paraId="3822633D" w14:textId="77777777" w:rsidR="007D3BEB" w:rsidRDefault="007D3BEB">
      <w:pPr>
        <w:widowControl w:val="0"/>
        <w:shd w:val="clear" w:color="auto" w:fill="FFFFFF"/>
        <w:overflowPunct w:val="0"/>
        <w:autoSpaceDE w:val="0"/>
        <w:autoSpaceDN w:val="0"/>
        <w:adjustRightInd w:val="0"/>
        <w:spacing w:after="0"/>
        <w:jc w:val="both"/>
        <w:rPr>
          <w:rFonts w:ascii="Times New Roman" w:hAnsi="Times New Roman" w:cs="Times New Roman"/>
          <w:sz w:val="24"/>
          <w:szCs w:val="24"/>
        </w:rPr>
      </w:pPr>
    </w:p>
    <w:p w14:paraId="1A45E651" w14:textId="77777777" w:rsidR="007D3BEB" w:rsidRDefault="007D3BEB">
      <w:pPr>
        <w:widowControl w:val="0"/>
        <w:shd w:val="clear" w:color="auto" w:fill="FFFFFF"/>
        <w:overflowPunct w:val="0"/>
        <w:autoSpaceDE w:val="0"/>
        <w:autoSpaceDN w:val="0"/>
        <w:adjustRightInd w:val="0"/>
        <w:spacing w:after="0"/>
        <w:ind w:left="720" w:hanging="720"/>
        <w:jc w:val="both"/>
        <w:rPr>
          <w:rFonts w:ascii="Times New Roman" w:hAnsi="Times New Roman" w:cs="Times New Roman"/>
          <w:sz w:val="24"/>
          <w:szCs w:val="24"/>
        </w:rPr>
      </w:pPr>
    </w:p>
    <w:p w14:paraId="06A16C06" w14:textId="77777777" w:rsidR="007D3BEB" w:rsidRDefault="007D3BEB">
      <w:pPr>
        <w:shd w:val="clear" w:color="auto" w:fill="FFFFFF"/>
        <w:jc w:val="both"/>
        <w:rPr>
          <w:rFonts w:ascii="Times New Roman" w:eastAsia="AdvTTe692faf0" w:hAnsi="Times New Roman" w:cs="Times New Roman"/>
          <w:sz w:val="24"/>
          <w:szCs w:val="24"/>
          <w:lang w:eastAsia="zh-CN"/>
        </w:rPr>
      </w:pPr>
    </w:p>
    <w:p w14:paraId="79B9D74D" w14:textId="77777777" w:rsidR="007D3BEB" w:rsidRDefault="007D3BEB">
      <w:pPr>
        <w:shd w:val="clear" w:color="auto" w:fill="FFFFFF"/>
        <w:spacing w:after="0" w:line="240" w:lineRule="auto"/>
        <w:jc w:val="both"/>
        <w:rPr>
          <w:rFonts w:ascii="Times New Roman" w:hAnsi="Times New Roman" w:cs="Times New Roman"/>
          <w:sz w:val="24"/>
          <w:szCs w:val="24"/>
        </w:rPr>
      </w:pPr>
    </w:p>
    <w:p w14:paraId="69859CDB" w14:textId="77777777" w:rsidR="007D3BEB" w:rsidRDefault="007D3BEB">
      <w:pPr>
        <w:widowControl w:val="0"/>
        <w:shd w:val="clear" w:color="auto" w:fill="FFFFFF"/>
        <w:overflowPunct w:val="0"/>
        <w:autoSpaceDE w:val="0"/>
        <w:autoSpaceDN w:val="0"/>
        <w:adjustRightInd w:val="0"/>
        <w:spacing w:after="0"/>
        <w:jc w:val="both"/>
        <w:rPr>
          <w:rFonts w:ascii="Times New Roman" w:hAnsi="Times New Roman" w:cs="Times New Roman"/>
          <w:sz w:val="24"/>
          <w:szCs w:val="24"/>
        </w:rPr>
      </w:pPr>
    </w:p>
    <w:p w14:paraId="45DF6F60" w14:textId="77777777" w:rsidR="007D3BEB" w:rsidRDefault="007D3BEB">
      <w:pPr>
        <w:shd w:val="clear" w:color="auto" w:fill="FFFFFF"/>
        <w:spacing w:line="360" w:lineRule="auto"/>
        <w:jc w:val="both"/>
        <w:rPr>
          <w:rFonts w:ascii="Times New Roman" w:eastAsia="SourceSansPro" w:hAnsi="Times New Roman" w:cs="Times New Roman"/>
          <w:sz w:val="24"/>
          <w:szCs w:val="24"/>
          <w:lang w:eastAsia="zh-CN"/>
        </w:rPr>
      </w:pPr>
    </w:p>
    <w:p w14:paraId="27C08C58" w14:textId="77777777" w:rsidR="007D3BEB" w:rsidRDefault="007D3BEB">
      <w:pPr>
        <w:shd w:val="clear" w:color="auto" w:fill="FFFFFF"/>
        <w:spacing w:line="240" w:lineRule="auto"/>
        <w:jc w:val="both"/>
        <w:rPr>
          <w:rFonts w:ascii="Times New Roman" w:hAnsi="Times New Roman" w:cs="Times New Roman"/>
          <w:sz w:val="24"/>
          <w:szCs w:val="24"/>
        </w:rPr>
      </w:pPr>
    </w:p>
    <w:p w14:paraId="20D4D6F9" w14:textId="77777777" w:rsidR="007D3BEB" w:rsidRDefault="007D3BEB">
      <w:pPr>
        <w:shd w:val="clear" w:color="auto" w:fill="FFFFFF"/>
        <w:spacing w:line="240" w:lineRule="auto"/>
        <w:jc w:val="both"/>
        <w:rPr>
          <w:rFonts w:ascii="Times New Roman" w:hAnsi="Times New Roman" w:cs="Times New Roman"/>
          <w:sz w:val="24"/>
          <w:szCs w:val="24"/>
        </w:rPr>
      </w:pPr>
    </w:p>
    <w:p w14:paraId="2047E17B" w14:textId="77777777" w:rsidR="007D3BEB" w:rsidRDefault="007D3BEB">
      <w:pPr>
        <w:widowControl w:val="0"/>
        <w:shd w:val="clear" w:color="auto" w:fill="FFFFFF"/>
        <w:overflowPunct w:val="0"/>
        <w:autoSpaceDE w:val="0"/>
        <w:autoSpaceDN w:val="0"/>
        <w:adjustRightInd w:val="0"/>
        <w:spacing w:after="0"/>
        <w:jc w:val="both"/>
        <w:rPr>
          <w:rFonts w:ascii="Times New Roman" w:hAnsi="Times New Roman" w:cs="Times New Roman"/>
          <w:sz w:val="24"/>
          <w:szCs w:val="24"/>
        </w:rPr>
      </w:pPr>
    </w:p>
    <w:p w14:paraId="00A1E90E" w14:textId="77777777" w:rsidR="007D3BEB" w:rsidRDefault="007D3BEB">
      <w:pPr>
        <w:widowControl w:val="0"/>
        <w:shd w:val="clear" w:color="auto" w:fill="FFFFFF"/>
        <w:overflowPunct w:val="0"/>
        <w:autoSpaceDE w:val="0"/>
        <w:autoSpaceDN w:val="0"/>
        <w:adjustRightInd w:val="0"/>
        <w:spacing w:after="0"/>
        <w:jc w:val="both"/>
        <w:rPr>
          <w:rFonts w:ascii="Times New Roman" w:hAnsi="Times New Roman" w:cs="Times New Roman"/>
          <w:sz w:val="24"/>
          <w:szCs w:val="24"/>
        </w:rPr>
      </w:pPr>
    </w:p>
    <w:p w14:paraId="5E76687E" w14:textId="77777777" w:rsidR="007D3BEB" w:rsidRDefault="007D3BEB">
      <w:pPr>
        <w:jc w:val="both"/>
        <w:rPr>
          <w:rFonts w:ascii="Times New Roman" w:hAnsi="Times New Roman" w:cs="Times New Roman"/>
          <w:b/>
          <w:sz w:val="24"/>
          <w:szCs w:val="24"/>
        </w:rPr>
      </w:pPr>
    </w:p>
    <w:p w14:paraId="7F93A2A1" w14:textId="77777777" w:rsidR="007D3BEB" w:rsidRDefault="00000000">
      <w:pPr>
        <w:jc w:val="both"/>
        <w:rPr>
          <w:rFonts w:ascii="Times New Roman" w:hAnsi="Times New Roman" w:cs="Times New Roman"/>
          <w:b/>
          <w:sz w:val="24"/>
          <w:szCs w:val="24"/>
        </w:rPr>
      </w:pPr>
      <w:r>
        <w:rPr>
          <w:rFonts w:ascii="Times New Roman" w:hAnsi="Times New Roman" w:cs="Times New Roman"/>
          <w:b/>
          <w:noProof/>
          <w:sz w:val="24"/>
          <w:szCs w:val="24"/>
        </w:rPr>
        <w:lastRenderedPageBreak/>
        <w:drawing>
          <wp:inline distT="0" distB="0" distL="0" distR="0" wp14:anchorId="54038488" wp14:editId="26002AC0">
            <wp:extent cx="5943600" cy="5067300"/>
            <wp:effectExtent l="0" t="0" r="0" b="0"/>
            <wp:docPr id="1027" name="Picture 1" descr="C:\Users\admin\Desktop\1.jpg"/>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0" name="Picture 1"/>
                    <pic:cNvPicPr/>
                  </pic:nvPicPr>
                  <pic:blipFill>
                    <a:blip r:embed="rId97" cstate="print"/>
                    <a:srcRect/>
                    <a:stretch/>
                  </pic:blipFill>
                  <pic:spPr>
                    <a:xfrm>
                      <a:off x="0" y="0"/>
                      <a:ext cx="5943600" cy="5067300"/>
                    </a:xfrm>
                    <a:prstGeom prst="rect">
                      <a:avLst/>
                    </a:prstGeom>
                    <a:ln>
                      <a:noFill/>
                    </a:ln>
                  </pic:spPr>
                </pic:pic>
              </a:graphicData>
            </a:graphic>
          </wp:inline>
        </w:drawing>
      </w:r>
    </w:p>
    <w:p w14:paraId="5DD305A1" w14:textId="77777777" w:rsidR="007D3BEB" w:rsidRDefault="007D3BEB">
      <w:pPr>
        <w:jc w:val="both"/>
        <w:rPr>
          <w:rFonts w:ascii="Times New Roman" w:hAnsi="Times New Roman" w:cs="Times New Roman"/>
          <w:b/>
          <w:sz w:val="24"/>
          <w:szCs w:val="24"/>
        </w:rPr>
      </w:pPr>
    </w:p>
    <w:p w14:paraId="038BD72C" w14:textId="77777777" w:rsidR="007D3BEB" w:rsidRDefault="00000000">
      <w:pPr>
        <w:jc w:val="both"/>
        <w:rPr>
          <w:rFonts w:ascii="Times New Roman" w:hAnsi="Times New Roman" w:cs="Times New Roman"/>
          <w:b/>
          <w:sz w:val="24"/>
          <w:szCs w:val="24"/>
        </w:rPr>
      </w:pPr>
      <w:r>
        <w:rPr>
          <w:rFonts w:ascii="Times New Roman" w:hAnsi="Times New Roman" w:cs="Times New Roman"/>
          <w:b/>
          <w:noProof/>
          <w:sz w:val="24"/>
          <w:szCs w:val="24"/>
        </w:rPr>
        <w:drawing>
          <wp:inline distT="0" distB="0" distL="0" distR="0" wp14:anchorId="6F74DD51" wp14:editId="715B56E5">
            <wp:extent cx="5943600" cy="2586990"/>
            <wp:effectExtent l="19050" t="0" r="0" b="0"/>
            <wp:docPr id="1028" name="Picture 2" descr="C:\Users\admin\Desktop\2.jpg"/>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1" name="Picture 2"/>
                    <pic:cNvPicPr/>
                  </pic:nvPicPr>
                  <pic:blipFill>
                    <a:blip r:embed="rId98" cstate="print"/>
                    <a:srcRect/>
                    <a:stretch/>
                  </pic:blipFill>
                  <pic:spPr>
                    <a:xfrm>
                      <a:off x="0" y="0"/>
                      <a:ext cx="5943600" cy="2586990"/>
                    </a:xfrm>
                    <a:prstGeom prst="rect">
                      <a:avLst/>
                    </a:prstGeom>
                    <a:ln>
                      <a:noFill/>
                    </a:ln>
                  </pic:spPr>
                </pic:pic>
              </a:graphicData>
            </a:graphic>
          </wp:inline>
        </w:drawing>
      </w:r>
    </w:p>
    <w:p w14:paraId="26CA52C1" w14:textId="77777777" w:rsidR="007D3BEB" w:rsidRDefault="007D3BEB">
      <w:pPr>
        <w:jc w:val="both"/>
        <w:rPr>
          <w:rFonts w:ascii="Times New Roman" w:hAnsi="Times New Roman" w:cs="Times New Roman"/>
          <w:b/>
          <w:sz w:val="24"/>
          <w:szCs w:val="24"/>
        </w:rPr>
      </w:pPr>
    </w:p>
    <w:p w14:paraId="3AD5908D" w14:textId="77777777" w:rsidR="007D3BEB" w:rsidRDefault="00000000">
      <w:pPr>
        <w:jc w:val="both"/>
        <w:rPr>
          <w:rFonts w:ascii="Times New Roman" w:hAnsi="Times New Roman" w:cs="Times New Roman"/>
          <w:b/>
          <w:sz w:val="24"/>
          <w:szCs w:val="24"/>
        </w:rPr>
      </w:pPr>
      <w:r>
        <w:rPr>
          <w:rFonts w:ascii="Times New Roman" w:hAnsi="Times New Roman" w:cs="Times New Roman"/>
          <w:b/>
          <w:noProof/>
          <w:sz w:val="24"/>
          <w:szCs w:val="24"/>
        </w:rPr>
        <w:drawing>
          <wp:inline distT="0" distB="0" distL="0" distR="0" wp14:anchorId="582193BD" wp14:editId="1B2D9FF1">
            <wp:extent cx="5943600" cy="5132705"/>
            <wp:effectExtent l="19050" t="0" r="0" b="0"/>
            <wp:docPr id="1029" name="Picture 3" descr="C:\Users\admin\Desktop\3.jpg"/>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2" name="Picture 3"/>
                    <pic:cNvPicPr/>
                  </pic:nvPicPr>
                  <pic:blipFill>
                    <a:blip r:embed="rId99" cstate="print"/>
                    <a:srcRect/>
                    <a:stretch/>
                  </pic:blipFill>
                  <pic:spPr>
                    <a:xfrm>
                      <a:off x="0" y="0"/>
                      <a:ext cx="5943600" cy="5132705"/>
                    </a:xfrm>
                    <a:prstGeom prst="rect">
                      <a:avLst/>
                    </a:prstGeom>
                    <a:ln>
                      <a:noFill/>
                    </a:ln>
                  </pic:spPr>
                </pic:pic>
              </a:graphicData>
            </a:graphic>
          </wp:inline>
        </w:drawing>
      </w:r>
    </w:p>
    <w:p w14:paraId="2E175447" w14:textId="77777777" w:rsidR="007D3BEB" w:rsidRDefault="00000000">
      <w:pPr>
        <w:jc w:val="center"/>
        <w:rPr>
          <w:rFonts w:ascii="Times New Roman" w:hAnsi="Times New Roman" w:cs="Times New Roman"/>
          <w:sz w:val="24"/>
          <w:szCs w:val="24"/>
        </w:rPr>
      </w:pPr>
      <w:r>
        <w:rPr>
          <w:rFonts w:ascii="Times New Roman" w:hAnsi="Times New Roman" w:cs="Times New Roman"/>
          <w:b/>
          <w:sz w:val="24"/>
          <w:szCs w:val="24"/>
        </w:rPr>
        <w:t xml:space="preserve">Fig.1 (a-j). </w:t>
      </w:r>
      <w:r>
        <w:rPr>
          <w:rFonts w:ascii="Times New Roman" w:hAnsi="Times New Roman" w:cs="Times New Roman"/>
          <w:sz w:val="24"/>
          <w:szCs w:val="24"/>
        </w:rPr>
        <w:t xml:space="preserve"> Seasonal variations in the physico-chemical parameters of the two different harbor, Tamil Nadu, Southeast of India.</w:t>
      </w:r>
    </w:p>
    <w:p w14:paraId="50090694" w14:textId="77777777" w:rsidR="007D3BEB" w:rsidRDefault="007D3BEB">
      <w:pPr>
        <w:jc w:val="both"/>
        <w:rPr>
          <w:rFonts w:ascii="Times New Roman" w:hAnsi="Times New Roman" w:cs="Times New Roman"/>
          <w:b/>
          <w:sz w:val="24"/>
          <w:szCs w:val="24"/>
        </w:rPr>
        <w:sectPr w:rsidR="007D3BEB">
          <w:headerReference w:type="even" r:id="rId100"/>
          <w:headerReference w:type="default" r:id="rId101"/>
          <w:footerReference w:type="even" r:id="rId102"/>
          <w:footerReference w:type="default" r:id="rId103"/>
          <w:headerReference w:type="first" r:id="rId104"/>
          <w:pgSz w:w="12240" w:h="15840"/>
          <w:pgMar w:top="1440" w:right="1440" w:bottom="1440" w:left="1440" w:header="720" w:footer="720" w:gutter="0"/>
          <w:cols w:space="720"/>
          <w:docGrid w:linePitch="360"/>
        </w:sectPr>
      </w:pPr>
    </w:p>
    <w:p w14:paraId="054E2CFE" w14:textId="77777777" w:rsidR="007D3BEB" w:rsidRDefault="00000000">
      <w:pPr>
        <w:pStyle w:val="ListParagraph"/>
        <w:spacing w:after="0" w:line="240" w:lineRule="auto"/>
        <w:jc w:val="center"/>
        <w:rPr>
          <w:rFonts w:ascii="Times New Roman" w:hAnsi="Times New Roman"/>
          <w:sz w:val="24"/>
          <w:szCs w:val="24"/>
        </w:rPr>
      </w:pPr>
      <w:r>
        <w:rPr>
          <w:rFonts w:ascii="Times New Roman" w:hAnsi="Times New Roman"/>
          <w:noProof/>
          <w:sz w:val="24"/>
          <w:szCs w:val="24"/>
          <w:lang w:val="en-US"/>
        </w:rPr>
        <w:lastRenderedPageBreak/>
        <w:drawing>
          <wp:inline distT="0" distB="0" distL="0" distR="0" wp14:anchorId="405D91B4" wp14:editId="60AB8639">
            <wp:extent cx="3819525" cy="3207385"/>
            <wp:effectExtent l="19050" t="0" r="9525" b="0"/>
            <wp:docPr id="1030" name="Picture 4" descr="E:\Publications\Nithiya\2017\Graph\Diversity.jpg"/>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3" name="Picture 4"/>
                    <pic:cNvPicPr/>
                  </pic:nvPicPr>
                  <pic:blipFill>
                    <a:blip r:embed="rId105" cstate="print"/>
                    <a:srcRect l="5451" r="11501" b="9751"/>
                    <a:stretch/>
                  </pic:blipFill>
                  <pic:spPr>
                    <a:xfrm>
                      <a:off x="0" y="0"/>
                      <a:ext cx="3819525" cy="3207385"/>
                    </a:xfrm>
                    <a:prstGeom prst="rect">
                      <a:avLst/>
                    </a:prstGeom>
                    <a:ln>
                      <a:noFill/>
                    </a:ln>
                  </pic:spPr>
                </pic:pic>
              </a:graphicData>
            </a:graphic>
          </wp:inline>
        </w:drawing>
      </w:r>
    </w:p>
    <w:p w14:paraId="2320BBDB" w14:textId="77777777" w:rsidR="007D3BEB" w:rsidRDefault="00000000">
      <w:pPr>
        <w:pStyle w:val="ListParagraph"/>
        <w:spacing w:after="0" w:line="240" w:lineRule="auto"/>
        <w:jc w:val="center"/>
        <w:rPr>
          <w:rFonts w:ascii="Times New Roman" w:hAnsi="Times New Roman"/>
          <w:sz w:val="24"/>
          <w:szCs w:val="24"/>
        </w:rPr>
      </w:pPr>
      <w:r>
        <w:rPr>
          <w:rFonts w:ascii="Times New Roman" w:hAnsi="Times New Roman"/>
          <w:b/>
          <w:sz w:val="24"/>
          <w:szCs w:val="24"/>
        </w:rPr>
        <w:t>Fig</w:t>
      </w:r>
      <w:r>
        <w:rPr>
          <w:rFonts w:ascii="Times New Roman" w:hAnsi="Times New Roman"/>
          <w:b/>
          <w:sz w:val="24"/>
          <w:szCs w:val="24"/>
          <w:lang w:val="en-US"/>
        </w:rPr>
        <w:t>.2.</w:t>
      </w:r>
      <w:r>
        <w:rPr>
          <w:rFonts w:ascii="Times New Roman" w:hAnsi="Times New Roman"/>
          <w:sz w:val="24"/>
          <w:szCs w:val="24"/>
        </w:rPr>
        <w:t xml:space="preserve"> Shannon - Wiener diversity indices of phytoplankton from two stations.</w:t>
      </w:r>
    </w:p>
    <w:p w14:paraId="39D38126" w14:textId="77777777" w:rsidR="007D3BEB" w:rsidRDefault="00000000">
      <w:pPr>
        <w:pStyle w:val="ListParagraph"/>
        <w:spacing w:after="0" w:line="240" w:lineRule="auto"/>
        <w:jc w:val="center"/>
        <w:rPr>
          <w:rFonts w:ascii="Times New Roman" w:hAnsi="Times New Roman"/>
          <w:sz w:val="24"/>
          <w:szCs w:val="24"/>
        </w:rPr>
      </w:pPr>
      <w:r>
        <w:rPr>
          <w:rFonts w:ascii="Times New Roman" w:hAnsi="Times New Roman"/>
          <w:noProof/>
          <w:sz w:val="24"/>
          <w:szCs w:val="24"/>
          <w:lang w:val="en-US"/>
        </w:rPr>
        <w:drawing>
          <wp:inline distT="0" distB="0" distL="0" distR="0" wp14:anchorId="2F491EC3" wp14:editId="232DE174">
            <wp:extent cx="3924299" cy="3307715"/>
            <wp:effectExtent l="19050" t="0" r="0" b="0"/>
            <wp:docPr id="1031" name="Picture 6" descr="E:\Publications\Nithiya\2017\Graph\Richness.jpg"/>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4" name="Picture 6"/>
                    <pic:cNvPicPr/>
                  </pic:nvPicPr>
                  <pic:blipFill>
                    <a:blip r:embed="rId106" cstate="print"/>
                    <a:srcRect l="5130" r="12142" b="9708"/>
                    <a:stretch/>
                  </pic:blipFill>
                  <pic:spPr>
                    <a:xfrm>
                      <a:off x="0" y="0"/>
                      <a:ext cx="3924299" cy="3307715"/>
                    </a:xfrm>
                    <a:prstGeom prst="rect">
                      <a:avLst/>
                    </a:prstGeom>
                    <a:ln>
                      <a:noFill/>
                    </a:ln>
                  </pic:spPr>
                </pic:pic>
              </a:graphicData>
            </a:graphic>
          </wp:inline>
        </w:drawing>
      </w:r>
    </w:p>
    <w:p w14:paraId="020E5850" w14:textId="77777777" w:rsidR="007D3BEB" w:rsidRDefault="00000000">
      <w:pPr>
        <w:pStyle w:val="ListParagraph"/>
        <w:spacing w:after="0" w:line="240" w:lineRule="auto"/>
        <w:jc w:val="center"/>
        <w:rPr>
          <w:rFonts w:ascii="Times New Roman" w:hAnsi="Times New Roman"/>
          <w:sz w:val="24"/>
          <w:szCs w:val="24"/>
        </w:rPr>
      </w:pPr>
      <w:r>
        <w:rPr>
          <w:rFonts w:ascii="Times New Roman" w:hAnsi="Times New Roman"/>
          <w:b/>
          <w:sz w:val="24"/>
          <w:szCs w:val="24"/>
        </w:rPr>
        <w:t>Fig</w:t>
      </w:r>
      <w:r>
        <w:rPr>
          <w:rFonts w:ascii="Times New Roman" w:hAnsi="Times New Roman"/>
          <w:b/>
          <w:sz w:val="24"/>
          <w:szCs w:val="24"/>
          <w:lang w:val="en-US"/>
        </w:rPr>
        <w:t>.3.</w:t>
      </w:r>
      <w:r>
        <w:rPr>
          <w:rFonts w:ascii="Times New Roman" w:hAnsi="Times New Roman"/>
          <w:sz w:val="24"/>
          <w:szCs w:val="24"/>
        </w:rPr>
        <w:t xml:space="preserve"> Simpson richness index of phytoplankton from two stations.</w:t>
      </w:r>
    </w:p>
    <w:p w14:paraId="7B5EAFCE" w14:textId="77777777" w:rsidR="007D3BEB" w:rsidRDefault="00000000">
      <w:pPr>
        <w:pStyle w:val="ListParagraph"/>
        <w:spacing w:after="0" w:line="240" w:lineRule="auto"/>
        <w:jc w:val="center"/>
        <w:rPr>
          <w:rFonts w:ascii="Times New Roman" w:hAnsi="Times New Roman"/>
          <w:sz w:val="24"/>
          <w:szCs w:val="24"/>
        </w:rPr>
      </w:pPr>
      <w:r>
        <w:rPr>
          <w:rFonts w:ascii="Times New Roman" w:hAnsi="Times New Roman"/>
          <w:noProof/>
          <w:sz w:val="24"/>
          <w:szCs w:val="24"/>
          <w:lang w:val="en-US"/>
        </w:rPr>
        <w:lastRenderedPageBreak/>
        <w:drawing>
          <wp:inline distT="0" distB="0" distL="0" distR="0" wp14:anchorId="322EE4FA" wp14:editId="4C130963">
            <wp:extent cx="4466590" cy="3771900"/>
            <wp:effectExtent l="19050" t="0" r="0" b="0"/>
            <wp:docPr id="1032" name="Picture 7" descr="E:\Publications\Nithiya\2017\Graph\Evenness.jpg"/>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5" name="Picture 7"/>
                    <pic:cNvPicPr/>
                  </pic:nvPicPr>
                  <pic:blipFill>
                    <a:blip r:embed="rId107" cstate="print"/>
                    <a:srcRect l="5772" r="11821" b="9916"/>
                    <a:stretch/>
                  </pic:blipFill>
                  <pic:spPr>
                    <a:xfrm>
                      <a:off x="0" y="0"/>
                      <a:ext cx="4466590" cy="3771900"/>
                    </a:xfrm>
                    <a:prstGeom prst="rect">
                      <a:avLst/>
                    </a:prstGeom>
                    <a:ln>
                      <a:noFill/>
                    </a:ln>
                  </pic:spPr>
                </pic:pic>
              </a:graphicData>
            </a:graphic>
          </wp:inline>
        </w:drawing>
      </w:r>
    </w:p>
    <w:p w14:paraId="7A8B5B42" w14:textId="77777777" w:rsidR="007D3BEB" w:rsidRDefault="00000000">
      <w:pPr>
        <w:pStyle w:val="ListParagraph"/>
        <w:spacing w:after="0" w:line="240" w:lineRule="auto"/>
        <w:jc w:val="center"/>
        <w:rPr>
          <w:rFonts w:ascii="Times New Roman" w:hAnsi="Times New Roman"/>
          <w:sz w:val="24"/>
          <w:szCs w:val="24"/>
        </w:rPr>
      </w:pPr>
      <w:r>
        <w:rPr>
          <w:rFonts w:ascii="Times New Roman" w:hAnsi="Times New Roman"/>
          <w:b/>
          <w:sz w:val="24"/>
          <w:szCs w:val="24"/>
        </w:rPr>
        <w:t>Fig</w:t>
      </w:r>
      <w:r>
        <w:rPr>
          <w:rFonts w:ascii="Times New Roman" w:hAnsi="Times New Roman"/>
          <w:b/>
          <w:sz w:val="24"/>
          <w:szCs w:val="24"/>
          <w:lang w:val="en-US"/>
        </w:rPr>
        <w:t>.4</w:t>
      </w:r>
      <w:r>
        <w:rPr>
          <w:rFonts w:ascii="Times New Roman" w:hAnsi="Times New Roman"/>
          <w:b/>
          <w:sz w:val="24"/>
          <w:szCs w:val="24"/>
        </w:rPr>
        <w:t>.</w:t>
      </w:r>
      <w:r>
        <w:rPr>
          <w:rFonts w:ascii="Times New Roman" w:hAnsi="Times New Roman"/>
          <w:sz w:val="24"/>
          <w:szCs w:val="24"/>
        </w:rPr>
        <w:t xml:space="preserve"> Pielou's evenness index of phytoplankton from two stations.</w:t>
      </w:r>
    </w:p>
    <w:p w14:paraId="4F38F99F" w14:textId="77777777" w:rsidR="007D3BEB" w:rsidRDefault="007D3BEB">
      <w:pPr>
        <w:pStyle w:val="ListParagraph"/>
        <w:spacing w:after="0" w:line="240" w:lineRule="auto"/>
        <w:jc w:val="both"/>
        <w:rPr>
          <w:rFonts w:ascii="Times New Roman" w:hAnsi="Times New Roman"/>
          <w:sz w:val="24"/>
          <w:szCs w:val="24"/>
        </w:rPr>
      </w:pPr>
    </w:p>
    <w:p w14:paraId="57CD3256" w14:textId="77777777" w:rsidR="007D3BEB" w:rsidRDefault="00000000">
      <w:pPr>
        <w:pStyle w:val="ListParagraph"/>
        <w:spacing w:after="0" w:line="240" w:lineRule="auto"/>
        <w:jc w:val="center"/>
        <w:rPr>
          <w:rFonts w:ascii="Times New Roman" w:hAnsi="Times New Roman"/>
          <w:sz w:val="24"/>
          <w:szCs w:val="24"/>
        </w:rPr>
      </w:pPr>
      <w:r>
        <w:rPr>
          <w:rFonts w:ascii="Times New Roman" w:hAnsi="Times New Roman"/>
          <w:noProof/>
          <w:sz w:val="24"/>
          <w:szCs w:val="24"/>
          <w:lang w:val="en-US"/>
        </w:rPr>
        <w:drawing>
          <wp:inline distT="0" distB="0" distL="0" distR="0" wp14:anchorId="115BE825" wp14:editId="0DE58A5E">
            <wp:extent cx="4229735" cy="3476625"/>
            <wp:effectExtent l="19050" t="0" r="0" b="0"/>
            <wp:docPr id="1033" name="Picture 8" descr="E:\Publications\Nithiya\2017\Graph\Diversity zoo.jpg"/>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6" name="Picture 8"/>
                    <pic:cNvPicPr/>
                  </pic:nvPicPr>
                  <pic:blipFill>
                    <a:blip r:embed="rId108" cstate="print"/>
                    <a:srcRect l="5611" t="3734" r="12462" b="9129"/>
                    <a:stretch/>
                  </pic:blipFill>
                  <pic:spPr>
                    <a:xfrm>
                      <a:off x="0" y="0"/>
                      <a:ext cx="4229735" cy="3476625"/>
                    </a:xfrm>
                    <a:prstGeom prst="rect">
                      <a:avLst/>
                    </a:prstGeom>
                    <a:ln>
                      <a:noFill/>
                    </a:ln>
                  </pic:spPr>
                </pic:pic>
              </a:graphicData>
            </a:graphic>
          </wp:inline>
        </w:drawing>
      </w:r>
    </w:p>
    <w:p w14:paraId="7610E475" w14:textId="77777777" w:rsidR="007D3BEB" w:rsidRDefault="00000000">
      <w:pPr>
        <w:pStyle w:val="ListParagraph"/>
        <w:spacing w:after="0" w:line="240" w:lineRule="auto"/>
        <w:jc w:val="center"/>
        <w:rPr>
          <w:rFonts w:ascii="Times New Roman" w:hAnsi="Times New Roman"/>
          <w:sz w:val="24"/>
          <w:szCs w:val="24"/>
        </w:rPr>
      </w:pPr>
      <w:r>
        <w:rPr>
          <w:rFonts w:ascii="Times New Roman" w:hAnsi="Times New Roman"/>
          <w:b/>
          <w:sz w:val="24"/>
          <w:szCs w:val="24"/>
        </w:rPr>
        <w:t>Fig</w:t>
      </w:r>
      <w:r>
        <w:rPr>
          <w:rFonts w:ascii="Times New Roman" w:hAnsi="Times New Roman"/>
          <w:b/>
          <w:sz w:val="24"/>
          <w:szCs w:val="24"/>
          <w:lang w:val="en-US"/>
        </w:rPr>
        <w:t>.5.</w:t>
      </w:r>
      <w:r>
        <w:rPr>
          <w:rFonts w:ascii="Times New Roman" w:hAnsi="Times New Roman"/>
          <w:sz w:val="24"/>
          <w:szCs w:val="24"/>
        </w:rPr>
        <w:t xml:space="preserve"> Shannon - Wiener diversity indices of zooplankton from two stations.</w:t>
      </w:r>
    </w:p>
    <w:p w14:paraId="011946D5" w14:textId="77777777" w:rsidR="007D3BEB" w:rsidRDefault="00000000">
      <w:pPr>
        <w:pStyle w:val="ListParagraph"/>
        <w:spacing w:after="0" w:line="240" w:lineRule="auto"/>
        <w:jc w:val="center"/>
        <w:rPr>
          <w:rFonts w:ascii="Times New Roman" w:hAnsi="Times New Roman"/>
          <w:sz w:val="24"/>
          <w:szCs w:val="24"/>
        </w:rPr>
      </w:pPr>
      <w:r>
        <w:rPr>
          <w:rFonts w:ascii="Times New Roman" w:hAnsi="Times New Roman"/>
          <w:noProof/>
          <w:sz w:val="24"/>
          <w:szCs w:val="24"/>
          <w:lang w:val="en-US"/>
        </w:rPr>
        <w:lastRenderedPageBreak/>
        <w:drawing>
          <wp:inline distT="0" distB="0" distL="0" distR="0" wp14:anchorId="39F9F118" wp14:editId="44A3015B">
            <wp:extent cx="4305300" cy="3482340"/>
            <wp:effectExtent l="19050" t="0" r="0" b="0"/>
            <wp:docPr id="1034" name="Picture 9" descr="E:\Publications\Nithiya\2017\Graph\Richness zoo.jpg"/>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7" name="Picture 9"/>
                    <pic:cNvPicPr/>
                  </pic:nvPicPr>
                  <pic:blipFill>
                    <a:blip r:embed="rId109" cstate="print"/>
                    <a:srcRect l="5451" t="3529" r="11501" b="9501"/>
                    <a:stretch/>
                  </pic:blipFill>
                  <pic:spPr>
                    <a:xfrm>
                      <a:off x="0" y="0"/>
                      <a:ext cx="4305300" cy="3482340"/>
                    </a:xfrm>
                    <a:prstGeom prst="rect">
                      <a:avLst/>
                    </a:prstGeom>
                    <a:ln>
                      <a:noFill/>
                    </a:ln>
                  </pic:spPr>
                </pic:pic>
              </a:graphicData>
            </a:graphic>
          </wp:inline>
        </w:drawing>
      </w:r>
    </w:p>
    <w:p w14:paraId="41BF0344" w14:textId="77777777" w:rsidR="007D3BEB" w:rsidRDefault="007D3BEB">
      <w:pPr>
        <w:pStyle w:val="ListParagraph"/>
        <w:spacing w:after="0" w:line="240" w:lineRule="auto"/>
        <w:jc w:val="center"/>
        <w:rPr>
          <w:rFonts w:ascii="Times New Roman" w:hAnsi="Times New Roman"/>
          <w:sz w:val="24"/>
          <w:szCs w:val="24"/>
        </w:rPr>
      </w:pPr>
    </w:p>
    <w:p w14:paraId="57ED0FC9" w14:textId="77777777" w:rsidR="007D3BEB" w:rsidRDefault="00000000">
      <w:pPr>
        <w:pStyle w:val="ListParagraph"/>
        <w:spacing w:after="0" w:line="240" w:lineRule="auto"/>
        <w:jc w:val="center"/>
        <w:rPr>
          <w:rFonts w:ascii="Times New Roman" w:hAnsi="Times New Roman"/>
          <w:sz w:val="24"/>
          <w:szCs w:val="24"/>
        </w:rPr>
      </w:pPr>
      <w:r>
        <w:rPr>
          <w:rFonts w:ascii="Times New Roman" w:hAnsi="Times New Roman"/>
          <w:b/>
          <w:sz w:val="24"/>
          <w:szCs w:val="24"/>
        </w:rPr>
        <w:t>Fig</w:t>
      </w:r>
      <w:r>
        <w:rPr>
          <w:rFonts w:ascii="Times New Roman" w:hAnsi="Times New Roman"/>
          <w:b/>
          <w:sz w:val="24"/>
          <w:szCs w:val="24"/>
          <w:lang w:val="en-US"/>
        </w:rPr>
        <w:t>.6.</w:t>
      </w:r>
      <w:r>
        <w:rPr>
          <w:rFonts w:ascii="Times New Roman" w:hAnsi="Times New Roman"/>
          <w:sz w:val="24"/>
          <w:szCs w:val="24"/>
        </w:rPr>
        <w:t xml:space="preserve"> Simpson richness index of zooplankton from two stations.</w:t>
      </w:r>
    </w:p>
    <w:p w14:paraId="3C836D48" w14:textId="77777777" w:rsidR="007D3BEB" w:rsidRDefault="00000000">
      <w:pPr>
        <w:pStyle w:val="ListParagraph"/>
        <w:spacing w:after="0" w:line="240" w:lineRule="auto"/>
        <w:jc w:val="center"/>
        <w:rPr>
          <w:rFonts w:ascii="Times New Roman" w:hAnsi="Times New Roman"/>
          <w:sz w:val="24"/>
          <w:szCs w:val="24"/>
        </w:rPr>
      </w:pPr>
      <w:r>
        <w:rPr>
          <w:rFonts w:ascii="Times New Roman" w:hAnsi="Times New Roman"/>
          <w:noProof/>
          <w:sz w:val="24"/>
          <w:szCs w:val="24"/>
          <w:lang w:val="en-US"/>
        </w:rPr>
        <w:drawing>
          <wp:inline distT="0" distB="0" distL="0" distR="0" wp14:anchorId="3C77DF85" wp14:editId="5DC6B487">
            <wp:extent cx="4239260" cy="3467100"/>
            <wp:effectExtent l="19050" t="0" r="8290" b="0"/>
            <wp:docPr id="1035" name="Picture 10" descr="E:\Publications\Nithiya\2017\Graph\Evenness zoo.jpg"/>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8" name="Picture 10"/>
                    <pic:cNvPicPr/>
                  </pic:nvPicPr>
                  <pic:blipFill>
                    <a:blip r:embed="rId110" cstate="print"/>
                    <a:srcRect l="5448" t="2282" r="11661" b="9958"/>
                    <a:stretch/>
                  </pic:blipFill>
                  <pic:spPr>
                    <a:xfrm>
                      <a:off x="0" y="0"/>
                      <a:ext cx="4239260" cy="3467100"/>
                    </a:xfrm>
                    <a:prstGeom prst="rect">
                      <a:avLst/>
                    </a:prstGeom>
                    <a:ln>
                      <a:noFill/>
                    </a:ln>
                  </pic:spPr>
                </pic:pic>
              </a:graphicData>
            </a:graphic>
          </wp:inline>
        </w:drawing>
      </w:r>
    </w:p>
    <w:p w14:paraId="19044624" w14:textId="77777777" w:rsidR="007D3BEB" w:rsidRDefault="00000000">
      <w:pPr>
        <w:pStyle w:val="ListParagraph"/>
        <w:spacing w:after="0" w:line="240" w:lineRule="auto"/>
        <w:jc w:val="center"/>
      </w:pPr>
      <w:r>
        <w:rPr>
          <w:rFonts w:ascii="Times New Roman" w:hAnsi="Times New Roman"/>
          <w:b/>
          <w:sz w:val="24"/>
          <w:szCs w:val="24"/>
        </w:rPr>
        <w:t>Fig</w:t>
      </w:r>
      <w:r>
        <w:rPr>
          <w:rFonts w:ascii="Times New Roman" w:hAnsi="Times New Roman"/>
          <w:b/>
          <w:sz w:val="24"/>
          <w:szCs w:val="24"/>
          <w:lang w:val="en-US"/>
        </w:rPr>
        <w:t>.7.</w:t>
      </w:r>
      <w:r>
        <w:rPr>
          <w:rFonts w:ascii="Times New Roman" w:hAnsi="Times New Roman"/>
          <w:sz w:val="24"/>
          <w:szCs w:val="24"/>
        </w:rPr>
        <w:t xml:space="preserve"> Pielou's evenness index of zooplankton from two stations.</w:t>
      </w:r>
    </w:p>
    <w:sectPr w:rsidR="007D3BEB">
      <w:pgSz w:w="12240" w:h="15840"/>
      <w:pgMar w:top="1440" w:right="1440" w:bottom="1440" w:left="1440" w:header="720" w:footer="720" w:gutter="0"/>
      <w:cols w:space="720"/>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4F11D58B" w14:textId="77777777" w:rsidR="00543F2E" w:rsidRDefault="00543F2E">
      <w:pPr>
        <w:spacing w:after="0" w:line="240" w:lineRule="auto"/>
      </w:pPr>
      <w:r>
        <w:separator/>
      </w:r>
    </w:p>
  </w:endnote>
  <w:endnote w:type="continuationSeparator" w:id="0">
    <w:p w14:paraId="1E883DA5" w14:textId="77777777" w:rsidR="00543F2E" w:rsidRDefault="00543F2E">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Times New Roman">
    <w:panose1 w:val="02020603050405020304"/>
    <w:charset w:val="00"/>
    <w:family w:val="roman"/>
    <w:pitch w:val="variable"/>
    <w:sig w:usb0="E0002EFF" w:usb1="C000785B" w:usb2="00000009" w:usb3="00000000" w:csb0="000001FF" w:csb1="00000000"/>
  </w:font>
  <w:font w:name="Calibri">
    <w:panose1 w:val="020F0502020204030204"/>
    <w:charset w:val="00"/>
    <w:family w:val="swiss"/>
    <w:pitch w:val="variable"/>
    <w:sig w:usb0="E4002EFF" w:usb1="C000247B" w:usb2="00000009" w:usb3="00000000" w:csb0="000001FF" w:csb1="00000000"/>
  </w:font>
  <w:font w:name="SimSun">
    <w:altName w:val="宋体"/>
    <w:panose1 w:val="02010600030101010101"/>
    <w:charset w:val="86"/>
    <w:family w:val="auto"/>
    <w:pitch w:val="variable"/>
    <w:sig w:usb0="00000003" w:usb1="288F0000" w:usb2="00000016" w:usb3="00000000" w:csb0="00040001" w:csb1="00000000"/>
  </w:font>
  <w:font w:name="Tahoma">
    <w:panose1 w:val="020B0604030504040204"/>
    <w:charset w:val="00"/>
    <w:family w:val="swiss"/>
    <w:pitch w:val="variable"/>
    <w:sig w:usb0="E1002EFF" w:usb1="C000605B" w:usb2="00000029" w:usb3="00000000" w:csb0="000101FF" w:csb1="00000000"/>
  </w:font>
  <w:font w:name="AdvTTe692faf0">
    <w:charset w:val="00"/>
    <w:family w:val="auto"/>
    <w:pitch w:val="default"/>
  </w:font>
  <w:font w:name="AdvTTe692faf0 + fb">
    <w:charset w:val="00"/>
    <w:family w:val="auto"/>
    <w:pitch w:val="default"/>
  </w:font>
  <w:font w:name="AdvTTe692faf0 + 20">
    <w:charset w:val="00"/>
    <w:family w:val="auto"/>
    <w:pitch w:val="default"/>
  </w:font>
  <w:font w:name="Newton-Regular">
    <w:charset w:val="00"/>
    <w:family w:val="auto"/>
    <w:pitch w:val="default"/>
  </w:font>
  <w:font w:name="Cambria Math">
    <w:panose1 w:val="02040503050406030204"/>
    <w:charset w:val="00"/>
    <w:family w:val="roman"/>
    <w:pitch w:val="variable"/>
    <w:sig w:usb0="E00006FF" w:usb1="420024FF" w:usb2="02000000" w:usb3="00000000" w:csb0="0000019F" w:csb1="00000000"/>
  </w:font>
  <w:font w:name="TimesNewRomanPSMT-Identity-H">
    <w:altName w:val="Times New Roman"/>
    <w:charset w:val="00"/>
    <w:family w:val="auto"/>
    <w:pitch w:val="default"/>
    <w:sig w:usb0="00000000" w:usb1="00000000" w:usb2="00000000" w:usb3="00000000" w:csb0="00000001" w:csb1="00000000"/>
  </w:font>
  <w:font w:name="sans-serif">
    <w:charset w:val="00"/>
    <w:family w:val="auto"/>
    <w:pitch w:val="default"/>
  </w:font>
  <w:font w:name="Helvetica">
    <w:panose1 w:val="020B0604020202020204"/>
    <w:charset w:val="00"/>
    <w:family w:val="swiss"/>
    <w:pitch w:val="variable"/>
    <w:sig w:usb0="E0002EFF" w:usb1="C000785B" w:usb2="00000009" w:usb3="00000000" w:csb0="000001FF" w:csb1="00000000"/>
  </w:font>
  <w:font w:name="SourceSansPro">
    <w:charset w:val="00"/>
    <w:family w:val="auto"/>
    <w:pitch w:val="default"/>
  </w:font>
  <w:font w:name="Cambria">
    <w:panose1 w:val="02040503050406030204"/>
    <w:charset w:val="00"/>
    <w:family w:val="roman"/>
    <w:pitch w:val="variable"/>
    <w:sig w:usb0="E00006FF" w:usb1="420024FF" w:usb2="02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2DFE0E5" w14:textId="77777777" w:rsidR="007D3BEB" w:rsidRDefault="007D3BEB">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166D560" w14:textId="77777777" w:rsidR="007D3BEB" w:rsidRDefault="007D3BEB">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7B5750F1" w14:textId="77777777" w:rsidR="00543F2E" w:rsidRDefault="00543F2E">
      <w:pPr>
        <w:spacing w:after="0" w:line="240" w:lineRule="auto"/>
      </w:pPr>
      <w:r>
        <w:separator/>
      </w:r>
    </w:p>
  </w:footnote>
  <w:footnote w:type="continuationSeparator" w:id="0">
    <w:p w14:paraId="45E1405B" w14:textId="77777777" w:rsidR="00543F2E" w:rsidRDefault="00543F2E">
      <w:pPr>
        <w:spacing w:after="0"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A2981DB" w14:textId="77777777" w:rsidR="007D3BEB" w:rsidRDefault="00000000">
    <w:pPr>
      <w:pStyle w:val="Header"/>
    </w:pPr>
    <w:r>
      <w:rPr>
        <w:noProof/>
      </w:rPr>
      <w:pict w14:anchorId="0E70A2FF">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4098" o:spid="_x0000_s1027" type="#_x0000_t136" style="position:absolute;margin-left:0;margin-top:0;width:555.6pt;height:104.15pt;rotation:-45;z-index:-251658752;visibility:visible;mso-wrap-distance-left:0;mso-wrap-distance-right:0;mso-position-horizontal:center;mso-position-horizontal-relative:margin;mso-position-vertical:center;mso-position-vertical-relative:margin;mso-width-relative:page;mso-height-relative:page" o:allowincell="f" fillcolor="silver" stroked="f">
          <v:fill opacity=".5"/>
          <v:textpath style="font-family:&quot;Calibri&quot;;font-size:1pt" string="UNDER PEER REVIEW"/>
          <w10:wrap anchorx="margin" anchory="margin"/>
        </v:shape>
      </w:pic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DE03A23" w14:textId="77777777" w:rsidR="007D3BEB" w:rsidRDefault="00000000">
    <w:pPr>
      <w:pStyle w:val="Header"/>
    </w:pPr>
    <w:r>
      <w:rPr>
        <w:noProof/>
      </w:rPr>
      <w:pict w14:anchorId="1229B82A">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4099" o:spid="_x0000_s1026" type="#_x0000_t136" style="position:absolute;margin-left:0;margin-top:0;width:555.6pt;height:104.15pt;rotation:-45;z-index:-251657728;visibility:visible;mso-wrap-distance-left:0;mso-wrap-distance-right:0;mso-position-horizontal:center;mso-position-horizontal-relative:margin;mso-position-vertical:center;mso-position-vertical-relative:margin;mso-width-relative:page;mso-height-relative:page" o:allowincell="f" fillcolor="silver" stroked="f">
          <v:fill opacity=".5"/>
          <v:textpath style="font-family:&quot;Calibri&quot;;font-size:1pt" string="UNDER PEER REVIEW"/>
          <w10:wrap anchorx="margin" anchory="margin"/>
        </v:shape>
      </w:pic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8E30CFE" w14:textId="77777777" w:rsidR="007D3BEB" w:rsidRDefault="00000000">
    <w:pPr>
      <w:pStyle w:val="Header"/>
    </w:pPr>
    <w:r>
      <w:rPr>
        <w:noProof/>
      </w:rPr>
      <w:pict w14:anchorId="658AE2D5">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4100" o:spid="_x0000_s1025" type="#_x0000_t136" style="position:absolute;margin-left:0;margin-top:0;width:555.6pt;height:104.15pt;rotation:-45;z-index:-251659776;visibility:visible;mso-wrap-distance-left:0;mso-wrap-distance-right:0;mso-position-horizontal:center;mso-position-horizontal-relative:margin;mso-position-vertical:center;mso-position-vertical-relative:margin;mso-width-relative:page;mso-height-relative:page" o:allowincell="f" fillcolor="silver" stroked="f">
          <v:fill opacity=".5"/>
          <v:textpath style="font-family:&quot;Calibri&quot;;font-size:1pt" string="UNDER PEER REVIEW"/>
          <w10:wrap anchorx="margin" anchory="margin"/>
        </v:shape>
      </w:pic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72BC5C7F"/>
    <w:multiLevelType w:val="singleLevel"/>
    <w:tmpl w:val="672E3868"/>
    <w:lvl w:ilvl="0">
      <w:start w:val="1"/>
      <w:numFmt w:val="decimal"/>
      <w:lvlText w:val="%1."/>
      <w:lvlJc w:val="left"/>
      <w:pPr>
        <w:tabs>
          <w:tab w:val="left" w:pos="425"/>
        </w:tabs>
        <w:ind w:left="425" w:hanging="425"/>
      </w:pPr>
      <w:rPr>
        <w:rFonts w:hint="default"/>
      </w:rPr>
    </w:lvl>
  </w:abstractNum>
  <w:num w:numId="1" w16cid:durableId="802623675">
    <w:abstractNumId w:val="0"/>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displayBackgroundShape/>
  <w:defaultTabStop w:val="720"/>
  <w:drawingGridHorizontalSpacing w:val="110"/>
  <w:displayHorizontalDrawingGridEvery w:val="2"/>
  <w:characterSpacingControl w:val="doNotCompress"/>
  <w:hdrShapeDefaults>
    <o:shapedefaults v:ext="edit" spidmax="2050"/>
    <o:shapelayout v:ext="edit">
      <o:idmap v:ext="edit" data="1"/>
    </o:shapelayout>
  </w:hdrShapeDefaults>
  <w:footnotePr>
    <w:footnote w:id="-1"/>
    <w:footnote w:id="0"/>
  </w:footnotePr>
  <w:endnotePr>
    <w:endnote w:id="-1"/>
    <w:endnote w:id="0"/>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docVars>
    <w:docVar w:name="__Grammarly_42____i" w:val="H4sIAAAAAAAEAKtWckksSQxILCpxzi/NK1GyMqwFAAEhoTITAAAA"/>
    <w:docVar w:name="__Grammarly_42___1" w:val="H4sIAAAAAAAEAKtWcslP9kxRslIyNDY2sTAxMDI2tTAyNDIxNTZX0lEKTi0uzszPAykwrAUA769jaSwAAAA="/>
  </w:docVars>
  <w:rsids>
    <w:rsidRoot w:val="007D3BEB"/>
    <w:rsid w:val="00010292"/>
    <w:rsid w:val="00083BFC"/>
    <w:rsid w:val="002E3ABF"/>
    <w:rsid w:val="00543F2E"/>
    <w:rsid w:val="006A0282"/>
    <w:rsid w:val="007D3BEB"/>
    <w:rsid w:val="00877006"/>
    <w:rsid w:val="00943615"/>
    <w:rsid w:val="00B34846"/>
    <w:rsid w:val="00C671FA"/>
    <w:rsid w:val="00EF584B"/>
  </w:rsids>
  <m:mathPr>
    <m:mathFont m:val="Cambria Math"/>
    <m:brkBin m:val="before"/>
    <m:brkBinSub m:val="--"/>
    <m:smallFrac m:val="0"/>
    <m:dispDef/>
    <m:lMargin m:val="0"/>
    <m:rMargin m:val="0"/>
    <m:defJc m:val="centerGroup"/>
    <m:wrapIndent m:val="1440"/>
    <m:intLim m:val="subSup"/>
    <m:naryLim m:val="undOvr"/>
  </m:mathPr>
  <w:themeFontLang w:val="en-US" w:eastAsia="zh-CN"/>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040FBFCB"/>
  <w15:docId w15:val="{BA1B680F-A421-4489-A505-E92860220D66}"/>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Calibri" w:eastAsia="SimSun" w:hAnsi="Calibri" w:cs="SimSun"/>
        <w:lang w:val="en-GB" w:eastAsia="en-GB"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pPr>
      <w:spacing w:after="200" w:line="276" w:lineRule="auto"/>
    </w:pPr>
    <w:rPr>
      <w:sz w:val="22"/>
      <w:szCs w:val="22"/>
      <w:lang w:val="en-US" w:eastAsia="en-US"/>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BalloonText">
    <w:name w:val="Balloon Text"/>
    <w:basedOn w:val="Normal"/>
    <w:link w:val="BalloonTextChar"/>
    <w:uiPriority w:val="99"/>
    <w:qFormat/>
    <w:pPr>
      <w:spacing w:after="0" w:line="240" w:lineRule="auto"/>
    </w:pPr>
    <w:rPr>
      <w:rFonts w:ascii="Tahoma" w:hAnsi="Tahoma" w:cs="Tahoma"/>
      <w:sz w:val="16"/>
      <w:szCs w:val="16"/>
    </w:rPr>
  </w:style>
  <w:style w:type="character" w:styleId="Emphasis">
    <w:name w:val="Emphasis"/>
    <w:basedOn w:val="DefaultParagraphFont"/>
    <w:uiPriority w:val="20"/>
    <w:qFormat/>
    <w:rPr>
      <w:i/>
      <w:iCs/>
    </w:rPr>
  </w:style>
  <w:style w:type="paragraph" w:styleId="Footer">
    <w:name w:val="footer"/>
    <w:basedOn w:val="Normal"/>
    <w:link w:val="FooterChar"/>
    <w:uiPriority w:val="99"/>
    <w:qFormat/>
    <w:pPr>
      <w:tabs>
        <w:tab w:val="center" w:pos="4513"/>
        <w:tab w:val="right" w:pos="9026"/>
      </w:tabs>
      <w:spacing w:after="0" w:line="240" w:lineRule="auto"/>
    </w:pPr>
  </w:style>
  <w:style w:type="paragraph" w:styleId="Header">
    <w:name w:val="header"/>
    <w:basedOn w:val="Normal"/>
    <w:link w:val="HeaderChar"/>
    <w:uiPriority w:val="99"/>
    <w:qFormat/>
    <w:pPr>
      <w:tabs>
        <w:tab w:val="center" w:pos="4513"/>
        <w:tab w:val="right" w:pos="9026"/>
      </w:tabs>
      <w:spacing w:after="0" w:line="240" w:lineRule="auto"/>
    </w:pPr>
  </w:style>
  <w:style w:type="character" w:styleId="Hyperlink">
    <w:name w:val="Hyperlink"/>
    <w:basedOn w:val="DefaultParagraphFont"/>
    <w:uiPriority w:val="99"/>
    <w:qFormat/>
    <w:rPr>
      <w:color w:val="0000FF"/>
      <w:u w:val="single"/>
    </w:rPr>
  </w:style>
  <w:style w:type="character" w:styleId="Strong">
    <w:name w:val="Strong"/>
    <w:basedOn w:val="DefaultParagraphFont"/>
    <w:uiPriority w:val="22"/>
    <w:qFormat/>
    <w:rPr>
      <w:b/>
      <w:bCs/>
    </w:rPr>
  </w:style>
  <w:style w:type="table" w:styleId="TableGrid">
    <w:name w:val="Table Grid"/>
    <w:basedOn w:val="TableNormal"/>
    <w:uiPriority w:val="59"/>
    <w:qFormat/>
    <w:tblP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
  </w:style>
  <w:style w:type="character" w:customStyle="1" w:styleId="BalloonTextChar">
    <w:name w:val="Balloon Text Char"/>
    <w:basedOn w:val="DefaultParagraphFont"/>
    <w:link w:val="BalloonText"/>
    <w:uiPriority w:val="99"/>
    <w:qFormat/>
    <w:rPr>
      <w:rFonts w:ascii="Tahoma" w:hAnsi="Tahoma" w:cs="Tahoma"/>
      <w:sz w:val="16"/>
      <w:szCs w:val="16"/>
    </w:rPr>
  </w:style>
  <w:style w:type="paragraph" w:styleId="ListParagraph">
    <w:name w:val="List Paragraph"/>
    <w:basedOn w:val="Normal"/>
    <w:uiPriority w:val="34"/>
    <w:qFormat/>
    <w:pPr>
      <w:ind w:left="720"/>
      <w:contextualSpacing/>
    </w:pPr>
    <w:rPr>
      <w:rFonts w:eastAsia="Calibri" w:cs="Times New Roman"/>
      <w:lang w:val="en-IN"/>
    </w:rPr>
  </w:style>
  <w:style w:type="character" w:customStyle="1" w:styleId="HeaderChar">
    <w:name w:val="Header Char"/>
    <w:basedOn w:val="DefaultParagraphFont"/>
    <w:link w:val="Header"/>
    <w:uiPriority w:val="99"/>
    <w:qFormat/>
  </w:style>
  <w:style w:type="character" w:customStyle="1" w:styleId="FooterChar">
    <w:name w:val="Footer Char"/>
    <w:basedOn w:val="DefaultParagraphFont"/>
    <w:link w:val="Footer"/>
    <w:uiPriority w:val="99"/>
  </w:style>
  <w:style w:type="character" w:customStyle="1" w:styleId="UnresolvedMention1">
    <w:name w:val="Unresolved Mention1"/>
    <w:basedOn w:val="DefaultParagraphFont"/>
    <w:uiPriority w:val="99"/>
    <w:rPr>
      <w:color w:val="605E5C"/>
      <w:shd w:val="clear" w:color="auto" w:fill="E1DFDD"/>
    </w:rPr>
  </w:style>
  <w:style w:type="paragraph" w:styleId="CommentText">
    <w:name w:val="annotation text"/>
    <w:basedOn w:val="Normal"/>
    <w:link w:val="CommentTextChar"/>
    <w:uiPriority w:val="99"/>
    <w:semiHidden/>
    <w:unhideWhenUsed/>
    <w:pPr>
      <w:spacing w:line="240" w:lineRule="auto"/>
    </w:pPr>
    <w:rPr>
      <w:sz w:val="20"/>
      <w:szCs w:val="20"/>
    </w:rPr>
  </w:style>
  <w:style w:type="character" w:customStyle="1" w:styleId="CommentTextChar">
    <w:name w:val="Comment Text Char"/>
    <w:basedOn w:val="DefaultParagraphFont"/>
    <w:link w:val="CommentText"/>
    <w:uiPriority w:val="99"/>
    <w:semiHidden/>
    <w:rPr>
      <w:lang w:val="en-US" w:eastAsia="en-US"/>
    </w:rPr>
  </w:style>
  <w:style w:type="character" w:styleId="CommentReference">
    <w:name w:val="annotation reference"/>
    <w:basedOn w:val="DefaultParagraphFont"/>
    <w:uiPriority w:val="99"/>
    <w:semiHidden/>
    <w:unhideWhenUsed/>
    <w:rPr>
      <w:sz w:val="16"/>
      <w:szCs w:val="16"/>
    </w:rPr>
  </w:style>
  <w:style w:type="paragraph" w:styleId="Revision">
    <w:name w:val="Revision"/>
    <w:hidden/>
    <w:uiPriority w:val="99"/>
    <w:semiHidden/>
    <w:rsid w:val="00010292"/>
    <w:rPr>
      <w:sz w:val="22"/>
      <w:szCs w:val="22"/>
      <w:lang w:val="en-US" w:eastAsia="en-US"/>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file>

<file path=word/_rels/document.xml.rels><?xml version="1.0" encoding="UTF-8" standalone="yes"?>
<Relationships xmlns="http://schemas.openxmlformats.org/package/2006/relationships"><Relationship Id="rId26" Type="http://schemas.openxmlformats.org/officeDocument/2006/relationships/customXml" Target="../customXml/item26.xml"/><Relationship Id="rId21" Type="http://schemas.openxmlformats.org/officeDocument/2006/relationships/customXml" Target="../customXml/item21.xml"/><Relationship Id="rId42" Type="http://schemas.openxmlformats.org/officeDocument/2006/relationships/customXml" Target="../customXml/item42.xml"/><Relationship Id="rId47" Type="http://schemas.openxmlformats.org/officeDocument/2006/relationships/customXml" Target="../customXml/item47.xml"/><Relationship Id="rId63" Type="http://schemas.openxmlformats.org/officeDocument/2006/relationships/customXml" Target="../customXml/item63.xml"/><Relationship Id="rId68" Type="http://schemas.openxmlformats.org/officeDocument/2006/relationships/customXml" Target="../customXml/item68.xml"/><Relationship Id="rId84" Type="http://schemas.openxmlformats.org/officeDocument/2006/relationships/customXml" Target="../customXml/item84.xml"/><Relationship Id="rId89" Type="http://schemas.openxmlformats.org/officeDocument/2006/relationships/settings" Target="settings.xml"/><Relationship Id="rId112"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customXml" Target="../customXml/item16.xml"/><Relationship Id="rId29" Type="http://schemas.openxmlformats.org/officeDocument/2006/relationships/customXml" Target="../customXml/item29.xml"/><Relationship Id="rId107" Type="http://schemas.openxmlformats.org/officeDocument/2006/relationships/image" Target="media/image6.jpeg"/><Relationship Id="rId11" Type="http://schemas.openxmlformats.org/officeDocument/2006/relationships/customXml" Target="../customXml/item11.xml"/><Relationship Id="rId24" Type="http://schemas.openxmlformats.org/officeDocument/2006/relationships/customXml" Target="../customXml/item24.xml"/><Relationship Id="rId32" Type="http://schemas.openxmlformats.org/officeDocument/2006/relationships/customXml" Target="../customXml/item32.xml"/><Relationship Id="rId37" Type="http://schemas.openxmlformats.org/officeDocument/2006/relationships/customXml" Target="../customXml/item37.xml"/><Relationship Id="rId40" Type="http://schemas.openxmlformats.org/officeDocument/2006/relationships/customXml" Target="../customXml/item40.xml"/><Relationship Id="rId45" Type="http://schemas.openxmlformats.org/officeDocument/2006/relationships/customXml" Target="../customXml/item45.xml"/><Relationship Id="rId53" Type="http://schemas.openxmlformats.org/officeDocument/2006/relationships/customXml" Target="../customXml/item53.xml"/><Relationship Id="rId58" Type="http://schemas.openxmlformats.org/officeDocument/2006/relationships/customXml" Target="../customXml/item58.xml"/><Relationship Id="rId66" Type="http://schemas.openxmlformats.org/officeDocument/2006/relationships/customXml" Target="../customXml/item66.xml"/><Relationship Id="rId74" Type="http://schemas.openxmlformats.org/officeDocument/2006/relationships/customXml" Target="../customXml/item74.xml"/><Relationship Id="rId79" Type="http://schemas.openxmlformats.org/officeDocument/2006/relationships/customXml" Target="../customXml/item79.xml"/><Relationship Id="rId87" Type="http://schemas.openxmlformats.org/officeDocument/2006/relationships/numbering" Target="numbering.xml"/><Relationship Id="rId102" Type="http://schemas.openxmlformats.org/officeDocument/2006/relationships/footer" Target="footer1.xml"/><Relationship Id="rId110" Type="http://schemas.openxmlformats.org/officeDocument/2006/relationships/image" Target="media/image9.jpeg"/><Relationship Id="rId5" Type="http://schemas.openxmlformats.org/officeDocument/2006/relationships/customXml" Target="../customXml/item5.xml"/><Relationship Id="rId61" Type="http://schemas.openxmlformats.org/officeDocument/2006/relationships/customXml" Target="../customXml/item61.xml"/><Relationship Id="rId82" Type="http://schemas.openxmlformats.org/officeDocument/2006/relationships/customXml" Target="../customXml/item82.xml"/><Relationship Id="rId90" Type="http://schemas.openxmlformats.org/officeDocument/2006/relationships/webSettings" Target="webSettings.xml"/><Relationship Id="rId95" Type="http://schemas.openxmlformats.org/officeDocument/2006/relationships/hyperlink" Target="https://www.nature.com/articles/163688a0" TargetMode="External"/><Relationship Id="rId19" Type="http://schemas.openxmlformats.org/officeDocument/2006/relationships/customXml" Target="../customXml/item19.xml"/><Relationship Id="rId14" Type="http://schemas.openxmlformats.org/officeDocument/2006/relationships/customXml" Target="../customXml/item14.xml"/><Relationship Id="rId22" Type="http://schemas.openxmlformats.org/officeDocument/2006/relationships/customXml" Target="../customXml/item22.xml"/><Relationship Id="rId27" Type="http://schemas.openxmlformats.org/officeDocument/2006/relationships/customXml" Target="../customXml/item27.xml"/><Relationship Id="rId30" Type="http://schemas.openxmlformats.org/officeDocument/2006/relationships/customXml" Target="../customXml/item30.xml"/><Relationship Id="rId35" Type="http://schemas.openxmlformats.org/officeDocument/2006/relationships/customXml" Target="../customXml/item35.xml"/><Relationship Id="rId43" Type="http://schemas.openxmlformats.org/officeDocument/2006/relationships/customXml" Target="../customXml/item43.xml"/><Relationship Id="rId48" Type="http://schemas.openxmlformats.org/officeDocument/2006/relationships/customXml" Target="../customXml/item48.xml"/><Relationship Id="rId56" Type="http://schemas.openxmlformats.org/officeDocument/2006/relationships/customXml" Target="../customXml/item56.xml"/><Relationship Id="rId64" Type="http://schemas.openxmlformats.org/officeDocument/2006/relationships/customXml" Target="../customXml/item64.xml"/><Relationship Id="rId69" Type="http://schemas.openxmlformats.org/officeDocument/2006/relationships/customXml" Target="../customXml/item69.xml"/><Relationship Id="rId77" Type="http://schemas.openxmlformats.org/officeDocument/2006/relationships/customXml" Target="../customXml/item77.xml"/><Relationship Id="rId100" Type="http://schemas.openxmlformats.org/officeDocument/2006/relationships/header" Target="header1.xml"/><Relationship Id="rId105" Type="http://schemas.openxmlformats.org/officeDocument/2006/relationships/image" Target="media/image4.jpeg"/><Relationship Id="rId8" Type="http://schemas.openxmlformats.org/officeDocument/2006/relationships/customXml" Target="../customXml/item8.xml"/><Relationship Id="rId51" Type="http://schemas.openxmlformats.org/officeDocument/2006/relationships/customXml" Target="../customXml/item51.xml"/><Relationship Id="rId72" Type="http://schemas.openxmlformats.org/officeDocument/2006/relationships/customXml" Target="../customXml/item72.xml"/><Relationship Id="rId80" Type="http://schemas.openxmlformats.org/officeDocument/2006/relationships/customXml" Target="../customXml/item80.xml"/><Relationship Id="rId85" Type="http://schemas.openxmlformats.org/officeDocument/2006/relationships/customXml" Target="../customXml/item85.xml"/><Relationship Id="rId93" Type="http://schemas.openxmlformats.org/officeDocument/2006/relationships/hyperlink" Target="http://tools.wmflabs.org/geohack/geohack.php?pagename=Kolachal&amp;params=8.15_N_77.14_E_" TargetMode="External"/><Relationship Id="rId98" Type="http://schemas.openxmlformats.org/officeDocument/2006/relationships/image" Target="media/image2.jpeg"/><Relationship Id="rId3" Type="http://schemas.openxmlformats.org/officeDocument/2006/relationships/customXml" Target="../customXml/item3.xml"/><Relationship Id="rId12" Type="http://schemas.openxmlformats.org/officeDocument/2006/relationships/customXml" Target="../customXml/item12.xml"/><Relationship Id="rId17" Type="http://schemas.openxmlformats.org/officeDocument/2006/relationships/customXml" Target="../customXml/item17.xml"/><Relationship Id="rId25" Type="http://schemas.openxmlformats.org/officeDocument/2006/relationships/customXml" Target="../customXml/item25.xml"/><Relationship Id="rId33" Type="http://schemas.openxmlformats.org/officeDocument/2006/relationships/customXml" Target="../customXml/item33.xml"/><Relationship Id="rId38" Type="http://schemas.openxmlformats.org/officeDocument/2006/relationships/customXml" Target="../customXml/item38.xml"/><Relationship Id="rId46" Type="http://schemas.openxmlformats.org/officeDocument/2006/relationships/customXml" Target="../customXml/item46.xml"/><Relationship Id="rId59" Type="http://schemas.openxmlformats.org/officeDocument/2006/relationships/customXml" Target="../customXml/item59.xml"/><Relationship Id="rId67" Type="http://schemas.openxmlformats.org/officeDocument/2006/relationships/customXml" Target="../customXml/item67.xml"/><Relationship Id="rId103" Type="http://schemas.openxmlformats.org/officeDocument/2006/relationships/footer" Target="footer2.xml"/><Relationship Id="rId108" Type="http://schemas.openxmlformats.org/officeDocument/2006/relationships/image" Target="media/image7.jpeg"/><Relationship Id="rId20" Type="http://schemas.openxmlformats.org/officeDocument/2006/relationships/customXml" Target="../customXml/item20.xml"/><Relationship Id="rId41" Type="http://schemas.openxmlformats.org/officeDocument/2006/relationships/customXml" Target="../customXml/item41.xml"/><Relationship Id="rId54" Type="http://schemas.openxmlformats.org/officeDocument/2006/relationships/customXml" Target="../customXml/item54.xml"/><Relationship Id="rId62" Type="http://schemas.openxmlformats.org/officeDocument/2006/relationships/customXml" Target="../customXml/item62.xml"/><Relationship Id="rId70" Type="http://schemas.openxmlformats.org/officeDocument/2006/relationships/customXml" Target="../customXml/item70.xml"/><Relationship Id="rId75" Type="http://schemas.openxmlformats.org/officeDocument/2006/relationships/customXml" Target="../customXml/item75.xml"/><Relationship Id="rId83" Type="http://schemas.openxmlformats.org/officeDocument/2006/relationships/customXml" Target="../customXml/item83.xml"/><Relationship Id="rId88" Type="http://schemas.openxmlformats.org/officeDocument/2006/relationships/styles" Target="styles.xml"/><Relationship Id="rId91" Type="http://schemas.openxmlformats.org/officeDocument/2006/relationships/footnotes" Target="footnotes.xml"/><Relationship Id="rId96" Type="http://schemas.openxmlformats.org/officeDocument/2006/relationships/hyperlink" Target="https://doi.org/10.1016/j.totert.2023.100054." TargetMode="External"/><Relationship Id="rId111"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customXml" Target="../customXml/item6.xml"/><Relationship Id="rId15" Type="http://schemas.openxmlformats.org/officeDocument/2006/relationships/customXml" Target="../customXml/item15.xml"/><Relationship Id="rId23" Type="http://schemas.openxmlformats.org/officeDocument/2006/relationships/customXml" Target="../customXml/item23.xml"/><Relationship Id="rId28" Type="http://schemas.openxmlformats.org/officeDocument/2006/relationships/customXml" Target="../customXml/item28.xml"/><Relationship Id="rId36" Type="http://schemas.openxmlformats.org/officeDocument/2006/relationships/customXml" Target="../customXml/item36.xml"/><Relationship Id="rId49" Type="http://schemas.openxmlformats.org/officeDocument/2006/relationships/customXml" Target="../customXml/item49.xml"/><Relationship Id="rId57" Type="http://schemas.openxmlformats.org/officeDocument/2006/relationships/customXml" Target="../customXml/item57.xml"/><Relationship Id="rId106" Type="http://schemas.openxmlformats.org/officeDocument/2006/relationships/image" Target="media/image5.jpeg"/><Relationship Id="rId10" Type="http://schemas.openxmlformats.org/officeDocument/2006/relationships/customXml" Target="../customXml/item10.xml"/><Relationship Id="rId31" Type="http://schemas.openxmlformats.org/officeDocument/2006/relationships/customXml" Target="../customXml/item31.xml"/><Relationship Id="rId44" Type="http://schemas.openxmlformats.org/officeDocument/2006/relationships/customXml" Target="../customXml/item44.xml"/><Relationship Id="rId52" Type="http://schemas.openxmlformats.org/officeDocument/2006/relationships/customXml" Target="../customXml/item52.xml"/><Relationship Id="rId60" Type="http://schemas.openxmlformats.org/officeDocument/2006/relationships/customXml" Target="../customXml/item60.xml"/><Relationship Id="rId65" Type="http://schemas.openxmlformats.org/officeDocument/2006/relationships/customXml" Target="../customXml/item65.xml"/><Relationship Id="rId73" Type="http://schemas.openxmlformats.org/officeDocument/2006/relationships/customXml" Target="../customXml/item73.xml"/><Relationship Id="rId78" Type="http://schemas.openxmlformats.org/officeDocument/2006/relationships/customXml" Target="../customXml/item78.xml"/><Relationship Id="rId81" Type="http://schemas.openxmlformats.org/officeDocument/2006/relationships/customXml" Target="../customXml/item81.xml"/><Relationship Id="rId86" Type="http://schemas.openxmlformats.org/officeDocument/2006/relationships/customXml" Target="../customXml/item86.xml"/><Relationship Id="rId94" Type="http://schemas.openxmlformats.org/officeDocument/2006/relationships/hyperlink" Target="https://doi.org/10.2307/1352982" TargetMode="External"/><Relationship Id="rId99" Type="http://schemas.openxmlformats.org/officeDocument/2006/relationships/image" Target="media/image3.jpeg"/><Relationship Id="rId101" Type="http://schemas.openxmlformats.org/officeDocument/2006/relationships/header" Target="header2.xml"/><Relationship Id="rId4" Type="http://schemas.openxmlformats.org/officeDocument/2006/relationships/customXml" Target="../customXml/item4.xml"/><Relationship Id="rId9" Type="http://schemas.openxmlformats.org/officeDocument/2006/relationships/customXml" Target="../customXml/item9.xml"/><Relationship Id="rId13" Type="http://schemas.openxmlformats.org/officeDocument/2006/relationships/customXml" Target="../customXml/item13.xml"/><Relationship Id="rId18" Type="http://schemas.openxmlformats.org/officeDocument/2006/relationships/customXml" Target="../customXml/item18.xml"/><Relationship Id="rId39" Type="http://schemas.openxmlformats.org/officeDocument/2006/relationships/customXml" Target="../customXml/item39.xml"/><Relationship Id="rId109" Type="http://schemas.openxmlformats.org/officeDocument/2006/relationships/image" Target="media/image8.jpeg"/><Relationship Id="rId34" Type="http://schemas.openxmlformats.org/officeDocument/2006/relationships/customXml" Target="../customXml/item34.xml"/><Relationship Id="rId50" Type="http://schemas.openxmlformats.org/officeDocument/2006/relationships/customXml" Target="../customXml/item50.xml"/><Relationship Id="rId55" Type="http://schemas.openxmlformats.org/officeDocument/2006/relationships/customXml" Target="../customXml/item55.xml"/><Relationship Id="rId76" Type="http://schemas.openxmlformats.org/officeDocument/2006/relationships/customXml" Target="../customXml/item76.xml"/><Relationship Id="rId97" Type="http://schemas.openxmlformats.org/officeDocument/2006/relationships/image" Target="media/image1.jpeg"/><Relationship Id="rId104" Type="http://schemas.openxmlformats.org/officeDocument/2006/relationships/header" Target="header3.xml"/><Relationship Id="rId7" Type="http://schemas.openxmlformats.org/officeDocument/2006/relationships/customXml" Target="../customXml/item7.xml"/><Relationship Id="rId71" Type="http://schemas.openxmlformats.org/officeDocument/2006/relationships/customXml" Target="../customXml/item71.xml"/><Relationship Id="rId92" Type="http://schemas.openxmlformats.org/officeDocument/2006/relationships/endnotes" Target="endnotes.xm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_rels/item10.xml.rels><?xml version="1.0" encoding="UTF-8" standalone="yes"?>
<Relationships xmlns="http://schemas.openxmlformats.org/package/2006/relationships"><Relationship Id="rId1" Type="http://schemas.openxmlformats.org/officeDocument/2006/relationships/customXmlProps" Target="itemProps10.xml"/></Relationships>
</file>

<file path=customXml/_rels/item11.xml.rels><?xml version="1.0" encoding="UTF-8" standalone="yes"?>
<Relationships xmlns="http://schemas.openxmlformats.org/package/2006/relationships"><Relationship Id="rId1" Type="http://schemas.openxmlformats.org/officeDocument/2006/relationships/customXmlProps" Target="itemProps11.xml"/></Relationships>
</file>

<file path=customXml/_rels/item12.xml.rels><?xml version="1.0" encoding="UTF-8" standalone="yes"?>
<Relationships xmlns="http://schemas.openxmlformats.org/package/2006/relationships"><Relationship Id="rId1" Type="http://schemas.openxmlformats.org/officeDocument/2006/relationships/customXmlProps" Target="itemProps12.xml"/></Relationships>
</file>

<file path=customXml/_rels/item13.xml.rels><?xml version="1.0" encoding="UTF-8" standalone="yes"?>
<Relationships xmlns="http://schemas.openxmlformats.org/package/2006/relationships"><Relationship Id="rId1" Type="http://schemas.openxmlformats.org/officeDocument/2006/relationships/customXmlProps" Target="itemProps13.xml"/></Relationships>
</file>

<file path=customXml/_rels/item14.xml.rels><?xml version="1.0" encoding="UTF-8" standalone="yes"?>
<Relationships xmlns="http://schemas.openxmlformats.org/package/2006/relationships"><Relationship Id="rId1" Type="http://schemas.openxmlformats.org/officeDocument/2006/relationships/customXmlProps" Target="itemProps14.xml"/></Relationships>
</file>

<file path=customXml/_rels/item15.xml.rels><?xml version="1.0" encoding="UTF-8" standalone="yes"?>
<Relationships xmlns="http://schemas.openxmlformats.org/package/2006/relationships"><Relationship Id="rId1" Type="http://schemas.openxmlformats.org/officeDocument/2006/relationships/customXmlProps" Target="itemProps15.xml"/></Relationships>
</file>

<file path=customXml/_rels/item16.xml.rels><?xml version="1.0" encoding="UTF-8" standalone="yes"?>
<Relationships xmlns="http://schemas.openxmlformats.org/package/2006/relationships"><Relationship Id="rId1" Type="http://schemas.openxmlformats.org/officeDocument/2006/relationships/customXmlProps" Target="itemProps16.xml"/></Relationships>
</file>

<file path=customXml/_rels/item17.xml.rels><?xml version="1.0" encoding="UTF-8" standalone="yes"?>
<Relationships xmlns="http://schemas.openxmlformats.org/package/2006/relationships"><Relationship Id="rId1" Type="http://schemas.openxmlformats.org/officeDocument/2006/relationships/customXmlProps" Target="itemProps17.xml"/></Relationships>
</file>

<file path=customXml/_rels/item18.xml.rels><?xml version="1.0" encoding="UTF-8" standalone="yes"?>
<Relationships xmlns="http://schemas.openxmlformats.org/package/2006/relationships"><Relationship Id="rId1" Type="http://schemas.openxmlformats.org/officeDocument/2006/relationships/customXmlProps" Target="itemProps18.xml"/></Relationships>
</file>

<file path=customXml/_rels/item19.xml.rels><?xml version="1.0" encoding="UTF-8" standalone="yes"?>
<Relationships xmlns="http://schemas.openxmlformats.org/package/2006/relationships"><Relationship Id="rId1" Type="http://schemas.openxmlformats.org/officeDocument/2006/relationships/customXmlProps" Target="itemProps19.xml"/></Relationships>
</file>

<file path=customXml/_rels/item20.xml.rels><?xml version="1.0" encoding="UTF-8" standalone="yes"?>
<Relationships xmlns="http://schemas.openxmlformats.org/package/2006/relationships"><Relationship Id="rId1" Type="http://schemas.openxmlformats.org/officeDocument/2006/relationships/customXmlProps" Target="itemProps20.xml"/></Relationships>
</file>

<file path=customXml/_rels/item21.xml.rels><?xml version="1.0" encoding="UTF-8" standalone="yes"?>
<Relationships xmlns="http://schemas.openxmlformats.org/package/2006/relationships"><Relationship Id="rId1" Type="http://schemas.openxmlformats.org/officeDocument/2006/relationships/customXmlProps" Target="itemProps21.xml"/></Relationships>
</file>

<file path=customXml/_rels/item22.xml.rels><?xml version="1.0" encoding="UTF-8" standalone="yes"?>
<Relationships xmlns="http://schemas.openxmlformats.org/package/2006/relationships"><Relationship Id="rId1" Type="http://schemas.openxmlformats.org/officeDocument/2006/relationships/customXmlProps" Target="itemProps22.xml"/></Relationships>
</file>

<file path=customXml/_rels/item23.xml.rels><?xml version="1.0" encoding="UTF-8" standalone="yes"?>
<Relationships xmlns="http://schemas.openxmlformats.org/package/2006/relationships"><Relationship Id="rId1" Type="http://schemas.openxmlformats.org/officeDocument/2006/relationships/customXmlProps" Target="itemProps23.xml"/></Relationships>
</file>

<file path=customXml/_rels/item24.xml.rels><?xml version="1.0" encoding="UTF-8" standalone="yes"?>
<Relationships xmlns="http://schemas.openxmlformats.org/package/2006/relationships"><Relationship Id="rId1" Type="http://schemas.openxmlformats.org/officeDocument/2006/relationships/customXmlProps" Target="itemProps24.xml"/></Relationships>
</file>

<file path=customXml/_rels/item25.xml.rels><?xml version="1.0" encoding="UTF-8" standalone="yes"?>
<Relationships xmlns="http://schemas.openxmlformats.org/package/2006/relationships"><Relationship Id="rId1" Type="http://schemas.openxmlformats.org/officeDocument/2006/relationships/customXmlProps" Target="itemProps25.xml"/></Relationships>
</file>

<file path=customXml/_rels/item26.xml.rels><?xml version="1.0" encoding="UTF-8" standalone="yes"?>
<Relationships xmlns="http://schemas.openxmlformats.org/package/2006/relationships"><Relationship Id="rId1" Type="http://schemas.openxmlformats.org/officeDocument/2006/relationships/customXmlProps" Target="itemProps26.xml"/></Relationships>
</file>

<file path=customXml/_rels/item27.xml.rels><?xml version="1.0" encoding="UTF-8" standalone="yes"?>
<Relationships xmlns="http://schemas.openxmlformats.org/package/2006/relationships"><Relationship Id="rId1" Type="http://schemas.openxmlformats.org/officeDocument/2006/relationships/customXmlProps" Target="itemProps27.xml"/></Relationships>
</file>

<file path=customXml/_rels/item28.xml.rels><?xml version="1.0" encoding="UTF-8" standalone="yes"?>
<Relationships xmlns="http://schemas.openxmlformats.org/package/2006/relationships"><Relationship Id="rId1" Type="http://schemas.openxmlformats.org/officeDocument/2006/relationships/customXmlProps" Target="itemProps28.xml"/></Relationships>
</file>

<file path=customXml/_rels/item29.xml.rels><?xml version="1.0" encoding="UTF-8" standalone="yes"?>
<Relationships xmlns="http://schemas.openxmlformats.org/package/2006/relationships"><Relationship Id="rId1" Type="http://schemas.openxmlformats.org/officeDocument/2006/relationships/customXmlProps" Target="itemProps29.xml"/></Relationships>
</file>

<file path=customXml/_rels/item30.xml.rels><?xml version="1.0" encoding="UTF-8" standalone="yes"?>
<Relationships xmlns="http://schemas.openxmlformats.org/package/2006/relationships"><Relationship Id="rId1" Type="http://schemas.openxmlformats.org/officeDocument/2006/relationships/customXmlProps" Target="itemProps30.xml"/></Relationships>
</file>

<file path=customXml/_rels/item31.xml.rels><?xml version="1.0" encoding="UTF-8" standalone="yes"?>
<Relationships xmlns="http://schemas.openxmlformats.org/package/2006/relationships"><Relationship Id="rId1" Type="http://schemas.openxmlformats.org/officeDocument/2006/relationships/customXmlProps" Target="itemProps31.xml"/></Relationships>
</file>

<file path=customXml/_rels/item32.xml.rels><?xml version="1.0" encoding="UTF-8" standalone="yes"?>
<Relationships xmlns="http://schemas.openxmlformats.org/package/2006/relationships"><Relationship Id="rId1" Type="http://schemas.openxmlformats.org/officeDocument/2006/relationships/customXmlProps" Target="itemProps32.xml"/></Relationships>
</file>

<file path=customXml/_rels/item33.xml.rels><?xml version="1.0" encoding="UTF-8" standalone="yes"?>
<Relationships xmlns="http://schemas.openxmlformats.org/package/2006/relationships"><Relationship Id="rId1" Type="http://schemas.openxmlformats.org/officeDocument/2006/relationships/customXmlProps" Target="itemProps33.xml"/></Relationships>
</file>

<file path=customXml/_rels/item34.xml.rels><?xml version="1.0" encoding="UTF-8" standalone="yes"?>
<Relationships xmlns="http://schemas.openxmlformats.org/package/2006/relationships"><Relationship Id="rId1" Type="http://schemas.openxmlformats.org/officeDocument/2006/relationships/customXmlProps" Target="itemProps34.xml"/></Relationships>
</file>

<file path=customXml/_rels/item35.xml.rels><?xml version="1.0" encoding="UTF-8" standalone="yes"?>
<Relationships xmlns="http://schemas.openxmlformats.org/package/2006/relationships"><Relationship Id="rId1" Type="http://schemas.openxmlformats.org/officeDocument/2006/relationships/customXmlProps" Target="itemProps35.xml"/></Relationships>
</file>

<file path=customXml/_rels/item36.xml.rels><?xml version="1.0" encoding="UTF-8" standalone="yes"?>
<Relationships xmlns="http://schemas.openxmlformats.org/package/2006/relationships"><Relationship Id="rId1" Type="http://schemas.openxmlformats.org/officeDocument/2006/relationships/customXmlProps" Target="itemProps36.xml"/></Relationships>
</file>

<file path=customXml/_rels/item37.xml.rels><?xml version="1.0" encoding="UTF-8" standalone="yes"?>
<Relationships xmlns="http://schemas.openxmlformats.org/package/2006/relationships"><Relationship Id="rId1" Type="http://schemas.openxmlformats.org/officeDocument/2006/relationships/customXmlProps" Target="itemProps37.xml"/></Relationships>
</file>

<file path=customXml/_rels/item38.xml.rels><?xml version="1.0" encoding="UTF-8" standalone="yes"?>
<Relationships xmlns="http://schemas.openxmlformats.org/package/2006/relationships"><Relationship Id="rId1" Type="http://schemas.openxmlformats.org/officeDocument/2006/relationships/customXmlProps" Target="itemProps38.xml"/></Relationships>
</file>

<file path=customXml/_rels/item39.xml.rels><?xml version="1.0" encoding="UTF-8" standalone="yes"?>
<Relationships xmlns="http://schemas.openxmlformats.org/package/2006/relationships"><Relationship Id="rId1" Type="http://schemas.openxmlformats.org/officeDocument/2006/relationships/customXmlProps" Target="itemProps39.xml"/></Relationships>
</file>

<file path=customXml/_rels/item40.xml.rels><?xml version="1.0" encoding="UTF-8" standalone="yes"?>
<Relationships xmlns="http://schemas.openxmlformats.org/package/2006/relationships"><Relationship Id="rId1" Type="http://schemas.openxmlformats.org/officeDocument/2006/relationships/customXmlProps" Target="itemProps40.xml"/></Relationships>
</file>

<file path=customXml/_rels/item41.xml.rels><?xml version="1.0" encoding="UTF-8" standalone="yes"?>
<Relationships xmlns="http://schemas.openxmlformats.org/package/2006/relationships"><Relationship Id="rId1" Type="http://schemas.openxmlformats.org/officeDocument/2006/relationships/customXmlProps" Target="itemProps41.xml"/></Relationships>
</file>

<file path=customXml/_rels/item42.xml.rels><?xml version="1.0" encoding="UTF-8" standalone="yes"?>
<Relationships xmlns="http://schemas.openxmlformats.org/package/2006/relationships"><Relationship Id="rId1" Type="http://schemas.openxmlformats.org/officeDocument/2006/relationships/customXmlProps" Target="itemProps42.xml"/></Relationships>
</file>

<file path=customXml/_rels/item43.xml.rels><?xml version="1.0" encoding="UTF-8" standalone="yes"?>
<Relationships xmlns="http://schemas.openxmlformats.org/package/2006/relationships"><Relationship Id="rId1" Type="http://schemas.openxmlformats.org/officeDocument/2006/relationships/customXmlProps" Target="itemProps43.xml"/></Relationships>
</file>

<file path=customXml/_rels/item44.xml.rels><?xml version="1.0" encoding="UTF-8" standalone="yes"?>
<Relationships xmlns="http://schemas.openxmlformats.org/package/2006/relationships"><Relationship Id="rId1" Type="http://schemas.openxmlformats.org/officeDocument/2006/relationships/customXmlProps" Target="itemProps44.xml"/></Relationships>
</file>

<file path=customXml/_rels/item45.xml.rels><?xml version="1.0" encoding="UTF-8" standalone="yes"?>
<Relationships xmlns="http://schemas.openxmlformats.org/package/2006/relationships"><Relationship Id="rId1" Type="http://schemas.openxmlformats.org/officeDocument/2006/relationships/customXmlProps" Target="itemProps45.xml"/></Relationships>
</file>

<file path=customXml/_rels/item46.xml.rels><?xml version="1.0" encoding="UTF-8" standalone="yes"?>
<Relationships xmlns="http://schemas.openxmlformats.org/package/2006/relationships"><Relationship Id="rId1" Type="http://schemas.openxmlformats.org/officeDocument/2006/relationships/customXmlProps" Target="itemProps46.xml"/></Relationships>
</file>

<file path=customXml/_rels/item47.xml.rels><?xml version="1.0" encoding="UTF-8" standalone="yes"?>
<Relationships xmlns="http://schemas.openxmlformats.org/package/2006/relationships"><Relationship Id="rId1" Type="http://schemas.openxmlformats.org/officeDocument/2006/relationships/customXmlProps" Target="itemProps47.xml"/></Relationships>
</file>

<file path=customXml/_rels/item48.xml.rels><?xml version="1.0" encoding="UTF-8" standalone="yes"?>
<Relationships xmlns="http://schemas.openxmlformats.org/package/2006/relationships"><Relationship Id="rId1" Type="http://schemas.openxmlformats.org/officeDocument/2006/relationships/customXmlProps" Target="itemProps48.xml"/></Relationships>
</file>

<file path=customXml/_rels/item49.xml.rels><?xml version="1.0" encoding="UTF-8" standalone="yes"?>
<Relationships xmlns="http://schemas.openxmlformats.org/package/2006/relationships"><Relationship Id="rId1" Type="http://schemas.openxmlformats.org/officeDocument/2006/relationships/customXmlProps" Target="itemProps49.xml"/></Relationships>
</file>

<file path=customXml/_rels/item50.xml.rels><?xml version="1.0" encoding="UTF-8" standalone="yes"?>
<Relationships xmlns="http://schemas.openxmlformats.org/package/2006/relationships"><Relationship Id="rId1" Type="http://schemas.openxmlformats.org/officeDocument/2006/relationships/customXmlProps" Target="itemProps50.xml"/></Relationships>
</file>

<file path=customXml/_rels/item51.xml.rels><?xml version="1.0" encoding="UTF-8" standalone="yes"?>
<Relationships xmlns="http://schemas.openxmlformats.org/package/2006/relationships"><Relationship Id="rId1" Type="http://schemas.openxmlformats.org/officeDocument/2006/relationships/customXmlProps" Target="itemProps51.xml"/></Relationships>
</file>

<file path=customXml/_rels/item52.xml.rels><?xml version="1.0" encoding="UTF-8" standalone="yes"?>
<Relationships xmlns="http://schemas.openxmlformats.org/package/2006/relationships"><Relationship Id="rId1" Type="http://schemas.openxmlformats.org/officeDocument/2006/relationships/customXmlProps" Target="itemProps52.xml"/></Relationships>
</file>

<file path=customXml/_rels/item53.xml.rels><?xml version="1.0" encoding="UTF-8" standalone="yes"?>
<Relationships xmlns="http://schemas.openxmlformats.org/package/2006/relationships"><Relationship Id="rId1" Type="http://schemas.openxmlformats.org/officeDocument/2006/relationships/customXmlProps" Target="itemProps53.xml"/></Relationships>
</file>

<file path=customXml/_rels/item54.xml.rels><?xml version="1.0" encoding="UTF-8" standalone="yes"?>
<Relationships xmlns="http://schemas.openxmlformats.org/package/2006/relationships"><Relationship Id="rId1" Type="http://schemas.openxmlformats.org/officeDocument/2006/relationships/customXmlProps" Target="itemProps54.xml"/></Relationships>
</file>

<file path=customXml/_rels/item55.xml.rels><?xml version="1.0" encoding="UTF-8" standalone="yes"?>
<Relationships xmlns="http://schemas.openxmlformats.org/package/2006/relationships"><Relationship Id="rId1" Type="http://schemas.openxmlformats.org/officeDocument/2006/relationships/customXmlProps" Target="itemProps55.xml"/></Relationships>
</file>

<file path=customXml/_rels/item56.xml.rels><?xml version="1.0" encoding="UTF-8" standalone="yes"?>
<Relationships xmlns="http://schemas.openxmlformats.org/package/2006/relationships"><Relationship Id="rId1" Type="http://schemas.openxmlformats.org/officeDocument/2006/relationships/customXmlProps" Target="itemProps56.xml"/></Relationships>
</file>

<file path=customXml/_rels/item57.xml.rels><?xml version="1.0" encoding="UTF-8" standalone="yes"?>
<Relationships xmlns="http://schemas.openxmlformats.org/package/2006/relationships"><Relationship Id="rId1" Type="http://schemas.openxmlformats.org/officeDocument/2006/relationships/customXmlProps" Target="itemProps57.xml"/></Relationships>
</file>

<file path=customXml/_rels/item58.xml.rels><?xml version="1.0" encoding="UTF-8" standalone="yes"?>
<Relationships xmlns="http://schemas.openxmlformats.org/package/2006/relationships"><Relationship Id="rId1" Type="http://schemas.openxmlformats.org/officeDocument/2006/relationships/customXmlProps" Target="itemProps58.xml"/></Relationships>
</file>

<file path=customXml/_rels/item59.xml.rels><?xml version="1.0" encoding="UTF-8" standalone="yes"?>
<Relationships xmlns="http://schemas.openxmlformats.org/package/2006/relationships"><Relationship Id="rId1" Type="http://schemas.openxmlformats.org/officeDocument/2006/relationships/customXmlProps" Target="itemProps59.xml"/></Relationships>
</file>

<file path=customXml/_rels/item60.xml.rels><?xml version="1.0" encoding="UTF-8" standalone="yes"?>
<Relationships xmlns="http://schemas.openxmlformats.org/package/2006/relationships"><Relationship Id="rId1" Type="http://schemas.openxmlformats.org/officeDocument/2006/relationships/customXmlProps" Target="itemProps60.xml"/></Relationships>
</file>

<file path=customXml/_rels/item61.xml.rels><?xml version="1.0" encoding="UTF-8" standalone="yes"?>
<Relationships xmlns="http://schemas.openxmlformats.org/package/2006/relationships"><Relationship Id="rId1" Type="http://schemas.openxmlformats.org/officeDocument/2006/relationships/customXmlProps" Target="itemProps61.xml"/></Relationships>
</file>

<file path=customXml/_rels/item62.xml.rels><?xml version="1.0" encoding="UTF-8" standalone="yes"?>
<Relationships xmlns="http://schemas.openxmlformats.org/package/2006/relationships"><Relationship Id="rId1" Type="http://schemas.openxmlformats.org/officeDocument/2006/relationships/customXmlProps" Target="itemProps62.xml"/></Relationships>
</file>

<file path=customXml/_rels/item63.xml.rels><?xml version="1.0" encoding="UTF-8" standalone="yes"?>
<Relationships xmlns="http://schemas.openxmlformats.org/package/2006/relationships"><Relationship Id="rId1" Type="http://schemas.openxmlformats.org/officeDocument/2006/relationships/customXmlProps" Target="itemProps63.xml"/></Relationships>
</file>

<file path=customXml/_rels/item64.xml.rels><?xml version="1.0" encoding="UTF-8" standalone="yes"?>
<Relationships xmlns="http://schemas.openxmlformats.org/package/2006/relationships"><Relationship Id="rId1" Type="http://schemas.openxmlformats.org/officeDocument/2006/relationships/customXmlProps" Target="itemProps64.xml"/></Relationships>
</file>

<file path=customXml/_rels/item65.xml.rels><?xml version="1.0" encoding="UTF-8" standalone="yes"?>
<Relationships xmlns="http://schemas.openxmlformats.org/package/2006/relationships"><Relationship Id="rId1" Type="http://schemas.openxmlformats.org/officeDocument/2006/relationships/customXmlProps" Target="itemProps65.xml"/></Relationships>
</file>

<file path=customXml/_rels/item66.xml.rels><?xml version="1.0" encoding="UTF-8" standalone="yes"?>
<Relationships xmlns="http://schemas.openxmlformats.org/package/2006/relationships"><Relationship Id="rId1" Type="http://schemas.openxmlformats.org/officeDocument/2006/relationships/customXmlProps" Target="itemProps66.xml"/></Relationships>
</file>

<file path=customXml/_rels/item67.xml.rels><?xml version="1.0" encoding="UTF-8" standalone="yes"?>
<Relationships xmlns="http://schemas.openxmlformats.org/package/2006/relationships"><Relationship Id="rId1" Type="http://schemas.openxmlformats.org/officeDocument/2006/relationships/customXmlProps" Target="itemProps67.xml"/></Relationships>
</file>

<file path=customXml/_rels/item68.xml.rels><?xml version="1.0" encoding="UTF-8" standalone="yes"?>
<Relationships xmlns="http://schemas.openxmlformats.org/package/2006/relationships"><Relationship Id="rId1" Type="http://schemas.openxmlformats.org/officeDocument/2006/relationships/customXmlProps" Target="itemProps68.xml"/></Relationships>
</file>

<file path=customXml/_rels/item69.xml.rels><?xml version="1.0" encoding="UTF-8" standalone="yes"?>
<Relationships xmlns="http://schemas.openxmlformats.org/package/2006/relationships"><Relationship Id="rId1" Type="http://schemas.openxmlformats.org/officeDocument/2006/relationships/customXmlProps" Target="itemProps69.xml"/></Relationships>
</file>

<file path=customXml/_rels/item70.xml.rels><?xml version="1.0" encoding="UTF-8" standalone="yes"?>
<Relationships xmlns="http://schemas.openxmlformats.org/package/2006/relationships"><Relationship Id="rId1" Type="http://schemas.openxmlformats.org/officeDocument/2006/relationships/customXmlProps" Target="itemProps70.xml"/></Relationships>
</file>

<file path=customXml/_rels/item71.xml.rels><?xml version="1.0" encoding="UTF-8" standalone="yes"?>
<Relationships xmlns="http://schemas.openxmlformats.org/package/2006/relationships"><Relationship Id="rId1" Type="http://schemas.openxmlformats.org/officeDocument/2006/relationships/customXmlProps" Target="itemProps71.xml"/></Relationships>
</file>

<file path=customXml/_rels/item72.xml.rels><?xml version="1.0" encoding="UTF-8" standalone="yes"?>
<Relationships xmlns="http://schemas.openxmlformats.org/package/2006/relationships"><Relationship Id="rId1" Type="http://schemas.openxmlformats.org/officeDocument/2006/relationships/customXmlProps" Target="itemProps72.xml"/></Relationships>
</file>

<file path=customXml/_rels/item73.xml.rels><?xml version="1.0" encoding="UTF-8" standalone="yes"?>
<Relationships xmlns="http://schemas.openxmlformats.org/package/2006/relationships"><Relationship Id="rId1" Type="http://schemas.openxmlformats.org/officeDocument/2006/relationships/customXmlProps" Target="itemProps73.xml"/></Relationships>
</file>

<file path=customXml/_rels/item74.xml.rels><?xml version="1.0" encoding="UTF-8" standalone="yes"?>
<Relationships xmlns="http://schemas.openxmlformats.org/package/2006/relationships"><Relationship Id="rId1" Type="http://schemas.openxmlformats.org/officeDocument/2006/relationships/customXmlProps" Target="itemProps74.xml"/></Relationships>
</file>

<file path=customXml/_rels/item75.xml.rels><?xml version="1.0" encoding="UTF-8" standalone="yes"?>
<Relationships xmlns="http://schemas.openxmlformats.org/package/2006/relationships"><Relationship Id="rId1" Type="http://schemas.openxmlformats.org/officeDocument/2006/relationships/customXmlProps" Target="itemProps75.xml"/></Relationships>
</file>

<file path=customXml/_rels/item76.xml.rels><?xml version="1.0" encoding="UTF-8" standalone="yes"?>
<Relationships xmlns="http://schemas.openxmlformats.org/package/2006/relationships"><Relationship Id="rId1" Type="http://schemas.openxmlformats.org/officeDocument/2006/relationships/customXmlProps" Target="itemProps76.xml"/></Relationships>
</file>

<file path=customXml/_rels/item77.xml.rels><?xml version="1.0" encoding="UTF-8" standalone="yes"?>
<Relationships xmlns="http://schemas.openxmlformats.org/package/2006/relationships"><Relationship Id="rId1" Type="http://schemas.openxmlformats.org/officeDocument/2006/relationships/customXmlProps" Target="itemProps77.xml"/></Relationships>
</file>

<file path=customXml/_rels/item78.xml.rels><?xml version="1.0" encoding="UTF-8" standalone="yes"?>
<Relationships xmlns="http://schemas.openxmlformats.org/package/2006/relationships"><Relationship Id="rId1" Type="http://schemas.openxmlformats.org/officeDocument/2006/relationships/customXmlProps" Target="itemProps78.xml"/></Relationships>
</file>

<file path=customXml/_rels/item79.xml.rels><?xml version="1.0" encoding="UTF-8" standalone="yes"?>
<Relationships xmlns="http://schemas.openxmlformats.org/package/2006/relationships"><Relationship Id="rId1" Type="http://schemas.openxmlformats.org/officeDocument/2006/relationships/customXmlProps" Target="itemProps79.xml"/></Relationships>
</file>

<file path=customXml/_rels/item80.xml.rels><?xml version="1.0" encoding="UTF-8" standalone="yes"?>
<Relationships xmlns="http://schemas.openxmlformats.org/package/2006/relationships"><Relationship Id="rId1" Type="http://schemas.openxmlformats.org/officeDocument/2006/relationships/customXmlProps" Target="itemProps80.xml"/></Relationships>
</file>

<file path=customXml/_rels/item81.xml.rels><?xml version="1.0" encoding="UTF-8" standalone="yes"?>
<Relationships xmlns="http://schemas.openxmlformats.org/package/2006/relationships"><Relationship Id="rId1" Type="http://schemas.openxmlformats.org/officeDocument/2006/relationships/customXmlProps" Target="itemProps81.xml"/></Relationships>
</file>

<file path=customXml/_rels/item82.xml.rels><?xml version="1.0" encoding="UTF-8" standalone="yes"?>
<Relationships xmlns="http://schemas.openxmlformats.org/package/2006/relationships"><Relationship Id="rId1" Type="http://schemas.openxmlformats.org/officeDocument/2006/relationships/customXmlProps" Target="itemProps82.xml"/></Relationships>
</file>

<file path=customXml/_rels/item83.xml.rels><?xml version="1.0" encoding="UTF-8" standalone="yes"?>
<Relationships xmlns="http://schemas.openxmlformats.org/package/2006/relationships"><Relationship Id="rId1" Type="http://schemas.openxmlformats.org/officeDocument/2006/relationships/customXmlProps" Target="itemProps83.xml"/></Relationships>
</file>

<file path=customXml/_rels/item84.xml.rels><?xml version="1.0" encoding="UTF-8" standalone="yes"?>
<Relationships xmlns="http://schemas.openxmlformats.org/package/2006/relationships"><Relationship Id="rId1" Type="http://schemas.openxmlformats.org/officeDocument/2006/relationships/customXmlProps" Target="itemProps84.xml"/></Relationships>
</file>

<file path=customXml/_rels/item85.xml.rels><?xml version="1.0" encoding="UTF-8" standalone="yes"?>
<Relationships xmlns="http://schemas.openxmlformats.org/package/2006/relationships"><Relationship Id="rId1" Type="http://schemas.openxmlformats.org/officeDocument/2006/relationships/customXmlProps" Target="itemProps85.xml"/></Relationships>
</file>

<file path=customXml/_rels/item86.xml.rels><?xml version="1.0" encoding="UTF-8" standalone="yes"?>
<Relationships xmlns="http://schemas.openxmlformats.org/package/2006/relationships"><Relationship Id="rId1" Type="http://schemas.openxmlformats.org/officeDocument/2006/relationships/customXmlProps" Target="itemProps86.xml"/></Relationships>
</file>

<file path=customXml/item1.xml><?xml version="1.0" encoding="utf-8"?>
<mcd:customData xmlns="http://www.wps.cn/android/officeDocument/2013/mofficeCustomData" xmlns:mcd="http://www.wps.cn/android/officeDocument/2013/mofficeCustomData" version="2">
  <mcd:comments/>
</mcd:customData>
</file>

<file path=customXml/item2.xml><?xml version="1.0" encoding="utf-8"?>
<mcd:customData xmlns="http://www.wps.cn/android/officeDocument/2013/mofficeCustomData" xmlns:mcd="http://www.wps.cn/android/officeDocument/2013/mofficeCustomData" version="2">
  <mcd:comments/>
</mcd:customData>
</file>

<file path=customXml/item3.xml><?xml version="1.0" encoding="utf-8"?>
<mcd:customData xmlns="http://www.wps.cn/android/officeDocument/2013/mofficeCustomData" xmlns:mcd="http://www.wps.cn/android/officeDocument/2013/mofficeCustomData" version="2">
  <mcd:comments/>
</mcd:customData>
</file>

<file path=customXml/item4.xml><?xml version="1.0" encoding="utf-8"?>
<mcd:customData xmlns="http://www.wps.cn/android/officeDocument/2013/mofficeCustomData" xmlns:mcd="http://www.wps.cn/android/officeDocument/2013/mofficeCustomData" version="2">
  <mcd:comments/>
</mcd:customData>
</file>

<file path=customXml/item5.xml><?xml version="1.0" encoding="utf-8"?>
<mcd:customData xmlns="http://www.wps.cn/android/officeDocument/2013/mofficeCustomData" xmlns:mcd="http://www.wps.cn/android/officeDocument/2013/mofficeCustomData" version="2">
  <mcd:comments/>
</mcd:customData>
</file>

<file path=customXml/item6.xml><?xml version="1.0" encoding="utf-8"?>
<mcd:customData xmlns="http://www.wps.cn/android/officeDocument/2013/mofficeCustomData" xmlns:mcd="http://www.wps.cn/android/officeDocument/2013/mofficeCustomData" version="2">
  <mcd:comments/>
</mcd:customData>
</file>

<file path=customXml/item7.xml><?xml version="1.0" encoding="utf-8"?>
<mcd:customData xmlns="http://www.wps.cn/android/officeDocument/2013/mofficeCustomData" xmlns:mcd="http://www.wps.cn/android/officeDocument/2013/mofficeCustomData" version="2">
  <mcd:comments/>
</mcd:customData>
</file>

<file path=customXml/item8.xml><?xml version="1.0" encoding="utf-8"?>
<mcd:customData xmlns="http://www.wps.cn/android/officeDocument/2013/mofficeCustomData" xmlns:mcd="http://www.wps.cn/android/officeDocument/2013/mofficeCustomData" version="2">
  <mcd:comments/>
</mcd:customData>
</file>

<file path=customXml/item9.xml><?xml version="1.0" encoding="utf-8"?>
<mcd:customData xmlns="http://www.wps.cn/android/officeDocument/2013/mofficeCustomData" xmlns:mcd="http://www.wps.cn/android/officeDocument/2013/mofficeCustomData" version="2">
  <mcd:comments/>
</mcd:customData>
</file>

<file path=customXml/item10.xml><?xml version="1.0" encoding="utf-8"?>
<mcd:customData xmlns="http://www.wps.cn/android/officeDocument/2013/mofficeCustomData" xmlns:mcd="http://www.wps.cn/android/officeDocument/2013/mofficeCustomData" version="2">
  <mcd:comments/>
</mcd:customData>
</file>

<file path=customXml/item11.xml><?xml version="1.0" encoding="utf-8"?>
<mcd:customData xmlns="http://www.wps.cn/android/officeDocument/2013/mofficeCustomData" xmlns:mcd="http://www.wps.cn/android/officeDocument/2013/mofficeCustomData" version="2">
  <mcd:comments/>
</mcd:customData>
</file>

<file path=customXml/item12.xml><?xml version="1.0" encoding="utf-8"?>
<mcd:customData xmlns="http://www.wps.cn/android/officeDocument/2013/mofficeCustomData" xmlns:mcd="http://www.wps.cn/android/officeDocument/2013/mofficeCustomData" version="2">
  <mcd:comments/>
</mcd:customData>
</file>

<file path=customXml/item13.xml><?xml version="1.0" encoding="utf-8"?>
<mcd:customData xmlns="http://www.wps.cn/android/officeDocument/2013/mofficeCustomData" xmlns:mcd="http://www.wps.cn/android/officeDocument/2013/mofficeCustomData" version="2">
  <mcd:comments/>
</mcd:customData>
</file>

<file path=customXml/item14.xml><?xml version="1.0" encoding="utf-8"?>
<mcd:customData xmlns="http://www.wps.cn/android/officeDocument/2013/mofficeCustomData" xmlns:mcd="http://www.wps.cn/android/officeDocument/2013/mofficeCustomData" version="2">
  <mcd:comments/>
</mcd:customData>
</file>

<file path=customXml/item15.xml><?xml version="1.0" encoding="utf-8"?>
<mcd:customData xmlns="http://www.wps.cn/android/officeDocument/2013/mofficeCustomData" xmlns:mcd="http://www.wps.cn/android/officeDocument/2013/mofficeCustomData" version="2">
  <mcd:comments/>
</mcd:customData>
</file>

<file path=customXml/item16.xml><?xml version="1.0" encoding="utf-8"?>
<mcd:customData xmlns="http://www.wps.cn/android/officeDocument/2013/mofficeCustomData" xmlns:mcd="http://www.wps.cn/android/officeDocument/2013/mofficeCustomData" version="2">
  <mcd:comments/>
</mcd:customData>
</file>

<file path=customXml/item17.xml><?xml version="1.0" encoding="utf-8"?>
<mcd:customData xmlns="http://www.wps.cn/android/officeDocument/2013/mofficeCustomData" xmlns:mcd="http://www.wps.cn/android/officeDocument/2013/mofficeCustomData" version="2">
  <mcd:comments/>
</mcd:customData>
</file>

<file path=customXml/item18.xml><?xml version="1.0" encoding="utf-8"?>
<mcd:customData xmlns="http://www.wps.cn/android/officeDocument/2013/mofficeCustomData" xmlns:mcd="http://www.wps.cn/android/officeDocument/2013/mofficeCustomData" version="2">
  <mcd:comments/>
</mcd:customData>
</file>

<file path=customXml/item19.xml><?xml version="1.0" encoding="utf-8"?>
<mcd:customData xmlns="http://www.wps.cn/android/officeDocument/2013/mofficeCustomData" xmlns:mcd="http://www.wps.cn/android/officeDocument/2013/mofficeCustomData" version="2">
  <mcd:comments/>
</mcd:customData>
</file>

<file path=customXml/item20.xml><?xml version="1.0" encoding="utf-8"?>
<mcd:customData xmlns="http://www.wps.cn/android/officeDocument/2013/mofficeCustomData" xmlns:mcd="http://www.wps.cn/android/officeDocument/2013/mofficeCustomData" version="2">
  <mcd:comments/>
</mcd:customData>
</file>

<file path=customXml/item21.xml><?xml version="1.0" encoding="utf-8"?>
<mcd:customData xmlns="http://www.wps.cn/android/officeDocument/2013/mofficeCustomData" xmlns:mcd="http://www.wps.cn/android/officeDocument/2013/mofficeCustomData" version="2">
  <mcd:comments/>
</mcd:customData>
</file>

<file path=customXml/item22.xml><?xml version="1.0" encoding="utf-8"?>
<mcd:customData xmlns="http://www.wps.cn/android/officeDocument/2013/mofficeCustomData" xmlns:mcd="http://www.wps.cn/android/officeDocument/2013/mofficeCustomData" version="2">
  <mcd:comments/>
</mcd:customData>
</file>

<file path=customXml/item23.xml><?xml version="1.0" encoding="utf-8"?>
<mcd:customData xmlns="http://www.wps.cn/android/officeDocument/2013/mofficeCustomData" xmlns:mcd="http://www.wps.cn/android/officeDocument/2013/mofficeCustomData" version="2">
  <mcd:comments/>
</mcd:customData>
</file>

<file path=customXml/item24.xml><?xml version="1.0" encoding="utf-8"?>
<mcd:customData xmlns="http://www.wps.cn/android/officeDocument/2013/mofficeCustomData" xmlns:mcd="http://www.wps.cn/android/officeDocument/2013/mofficeCustomData" version="2">
  <mcd:comments/>
</mcd:customData>
</file>

<file path=customXml/item25.xml><?xml version="1.0" encoding="utf-8"?>
<mcd:customData xmlns="http://www.wps.cn/android/officeDocument/2013/mofficeCustomData" xmlns:mcd="http://www.wps.cn/android/officeDocument/2013/mofficeCustomData" version="2">
  <mcd:comments/>
</mcd:customData>
</file>

<file path=customXml/item26.xml><?xml version="1.0" encoding="utf-8"?>
<mcd:customData xmlns="http://www.wps.cn/android/officeDocument/2013/mofficeCustomData" xmlns:mcd="http://www.wps.cn/android/officeDocument/2013/mofficeCustomData" version="2">
  <mcd:comments/>
</mcd:customData>
</file>

<file path=customXml/item27.xml><?xml version="1.0" encoding="utf-8"?>
<mcd:customData xmlns="http://www.wps.cn/android/officeDocument/2013/mofficeCustomData" xmlns:mcd="http://www.wps.cn/android/officeDocument/2013/mofficeCustomData" version="2">
  <mcd:comments/>
</mcd:customData>
</file>

<file path=customXml/item28.xml><?xml version="1.0" encoding="utf-8"?>
<mcd:customData xmlns="http://www.wps.cn/android/officeDocument/2013/mofficeCustomData" xmlns:mcd="http://www.wps.cn/android/officeDocument/2013/mofficeCustomData" version="2">
  <mcd:comments/>
</mcd:customData>
</file>

<file path=customXml/item29.xml><?xml version="1.0" encoding="utf-8"?>
<mcd:customData xmlns="http://www.wps.cn/android/officeDocument/2013/mofficeCustomData" xmlns:mcd="http://www.wps.cn/android/officeDocument/2013/mofficeCustomData" version="2">
  <mcd:comments/>
</mcd:customData>
</file>

<file path=customXml/item30.xml><?xml version="1.0" encoding="utf-8"?>
<mcd:customData xmlns="http://www.wps.cn/android/officeDocument/2013/mofficeCustomData" xmlns:mcd="http://www.wps.cn/android/officeDocument/2013/mofficeCustomData" version="2">
  <mcd:comments/>
</mcd:customData>
</file>

<file path=customXml/item31.xml><?xml version="1.0" encoding="utf-8"?>
<mcd:customData xmlns="http://www.wps.cn/android/officeDocument/2013/mofficeCustomData" xmlns:mcd="http://www.wps.cn/android/officeDocument/2013/mofficeCustomData" version="2">
  <mcd:comments/>
</mcd:customData>
</file>

<file path=customXml/item32.xml><?xml version="1.0" encoding="utf-8"?>
<mcd:customData xmlns="http://www.wps.cn/android/officeDocument/2013/mofficeCustomData" xmlns:mcd="http://www.wps.cn/android/officeDocument/2013/mofficeCustomData" version="2">
  <mcd:comments/>
</mcd:customData>
</file>

<file path=customXml/item33.xml><?xml version="1.0" encoding="utf-8"?>
<mcd:customData xmlns="http://www.wps.cn/android/officeDocument/2013/mofficeCustomData" xmlns:mcd="http://www.wps.cn/android/officeDocument/2013/mofficeCustomData" version="2">
  <mcd:comments/>
</mcd:customData>
</file>

<file path=customXml/item34.xml><?xml version="1.0" encoding="utf-8"?>
<mcd:customData xmlns="http://www.wps.cn/android/officeDocument/2013/mofficeCustomData" xmlns:mcd="http://www.wps.cn/android/officeDocument/2013/mofficeCustomData" version="2">
  <mcd:comments/>
</mcd:customData>
</file>

<file path=customXml/item35.xml><?xml version="1.0" encoding="utf-8"?>
<mcd:customData xmlns="http://www.wps.cn/android/officeDocument/2013/mofficeCustomData" xmlns:mcd="http://www.wps.cn/android/officeDocument/2013/mofficeCustomData" version="2">
  <mcd:comments/>
</mcd:customData>
</file>

<file path=customXml/item36.xml><?xml version="1.0" encoding="utf-8"?>
<mcd:customData xmlns="http://www.wps.cn/android/officeDocument/2013/mofficeCustomData" xmlns:mcd="http://www.wps.cn/android/officeDocument/2013/mofficeCustomData" version="2">
  <mcd:comments/>
</mcd:customData>
</file>

<file path=customXml/item37.xml><?xml version="1.0" encoding="utf-8"?>
<mcd:customData xmlns="http://www.wps.cn/android/officeDocument/2013/mofficeCustomData" xmlns:mcd="http://www.wps.cn/android/officeDocument/2013/mofficeCustomData" version="2">
  <mcd:comments/>
</mcd:customData>
</file>

<file path=customXml/item38.xml><?xml version="1.0" encoding="utf-8"?>
<mcd:customData xmlns="http://www.wps.cn/android/officeDocument/2013/mofficeCustomData" xmlns:mcd="http://www.wps.cn/android/officeDocument/2013/mofficeCustomData" version="2">
  <mcd:comments/>
</mcd:customData>
</file>

<file path=customXml/item39.xml><?xml version="1.0" encoding="utf-8"?>
<mcd:customData xmlns="http://www.wps.cn/android/officeDocument/2013/mofficeCustomData" xmlns:mcd="http://www.wps.cn/android/officeDocument/2013/mofficeCustomData" version="2">
  <mcd:comments/>
</mcd:customData>
</file>

<file path=customXml/item40.xml><?xml version="1.0" encoding="utf-8"?>
<mcd:customData xmlns="http://www.wps.cn/android/officeDocument/2013/mofficeCustomData" xmlns:mcd="http://www.wps.cn/android/officeDocument/2013/mofficeCustomData" version="2">
  <mcd:comments/>
</mcd:customData>
</file>

<file path=customXml/item41.xml><?xml version="1.0" encoding="utf-8"?>
<mcd:customData xmlns="http://www.wps.cn/android/officeDocument/2013/mofficeCustomData" xmlns:mcd="http://www.wps.cn/android/officeDocument/2013/mofficeCustomData" version="2">
  <mcd:comments/>
</mcd:customData>
</file>

<file path=customXml/item42.xml><?xml version="1.0" encoding="utf-8"?>
<mcd:customData xmlns="http://www.wps.cn/android/officeDocument/2013/mofficeCustomData" xmlns:mcd="http://www.wps.cn/android/officeDocument/2013/mofficeCustomData" version="2">
  <mcd:comments/>
</mcd:customData>
</file>

<file path=customXml/item43.xml><?xml version="1.0" encoding="utf-8"?>
<mcd:customData xmlns="http://www.wps.cn/android/officeDocument/2013/mofficeCustomData" xmlns:mcd="http://www.wps.cn/android/officeDocument/2013/mofficeCustomData" version="2">
  <mcd:comments/>
</mcd:customData>
</file>

<file path=customXml/item44.xml><?xml version="1.0" encoding="utf-8"?>
<mcd:customData xmlns="http://www.wps.cn/android/officeDocument/2013/mofficeCustomData" xmlns:mcd="http://www.wps.cn/android/officeDocument/2013/mofficeCustomData" version="2">
  <mcd:comments/>
</mcd:customData>
</file>

<file path=customXml/item45.xml><?xml version="1.0" encoding="utf-8"?>
<mcd:customData xmlns="http://www.wps.cn/android/officeDocument/2013/mofficeCustomData" xmlns:mcd="http://www.wps.cn/android/officeDocument/2013/mofficeCustomData" version="2">
  <mcd:comments/>
</mcd:customData>
</file>

<file path=customXml/item46.xml><?xml version="1.0" encoding="utf-8"?>
<mcd:customData xmlns="http://www.wps.cn/android/officeDocument/2013/mofficeCustomData" xmlns:mcd="http://www.wps.cn/android/officeDocument/2013/mofficeCustomData" version="2">
  <mcd:comments/>
</mcd:customData>
</file>

<file path=customXml/item47.xml><?xml version="1.0" encoding="utf-8"?>
<mcd:customData xmlns="http://www.wps.cn/android/officeDocument/2013/mofficeCustomData" xmlns:mcd="http://www.wps.cn/android/officeDocument/2013/mofficeCustomData" version="2">
  <mcd:comments/>
</mcd:customData>
</file>

<file path=customXml/item48.xml><?xml version="1.0" encoding="utf-8"?>
<b:Sources xmlns:b="http://schemas.openxmlformats.org/officeDocument/2006/bibliography" xmlns="http://schemas.openxmlformats.org/officeDocument/2006/bibliography" SelectedStyle="\APA.XSL" StyleName="APA"/>
</file>

<file path=customXml/item49.xml><?xml version="1.0" encoding="utf-8"?>
<mcd:customData xmlns="http://www.wps.cn/android/officeDocument/2013/mofficeCustomData" xmlns:mcd="http://www.wps.cn/android/officeDocument/2013/mofficeCustomData" version="2">
  <mcd:comments/>
</mcd:customData>
</file>

<file path=customXml/item50.xml><?xml version="1.0" encoding="utf-8"?>
<mcd:customData xmlns="http://www.wps.cn/android/officeDocument/2013/mofficeCustomData" xmlns:mcd="http://www.wps.cn/android/officeDocument/2013/mofficeCustomData" version="2">
  <mcd:comments/>
</mcd:customData>
</file>

<file path=customXml/item51.xml><?xml version="1.0" encoding="utf-8"?>
<mcd:customData xmlns="http://www.wps.cn/android/officeDocument/2013/mofficeCustomData" xmlns:mcd="http://www.wps.cn/android/officeDocument/2013/mofficeCustomData" version="2">
  <mcd:comments/>
</mcd:customData>
</file>

<file path=customXml/item52.xml><?xml version="1.0" encoding="utf-8"?>
<mcd:customData xmlns="http://www.wps.cn/android/officeDocument/2013/mofficeCustomData" xmlns:mcd="http://www.wps.cn/android/officeDocument/2013/mofficeCustomData" version="2">
  <mcd:comments/>
</mcd:customData>
</file>

<file path=customXml/item53.xml><?xml version="1.0" encoding="utf-8"?>
<mcd:customData xmlns="http://www.wps.cn/android/officeDocument/2013/mofficeCustomData" xmlns:mcd="http://www.wps.cn/android/officeDocument/2013/mofficeCustomData" version="2">
  <mcd:comments/>
</mcd:customData>
</file>

<file path=customXml/item54.xml><?xml version="1.0" encoding="utf-8"?>
<mcd:customData xmlns="http://www.wps.cn/android/officeDocument/2013/mofficeCustomData" xmlns:mcd="http://www.wps.cn/android/officeDocument/2013/mofficeCustomData" version="2">
  <mcd:comments/>
</mcd:customData>
</file>

<file path=customXml/item55.xml><?xml version="1.0" encoding="utf-8"?>
<mcd:customData xmlns="http://www.wps.cn/android/officeDocument/2013/mofficeCustomData" xmlns:mcd="http://www.wps.cn/android/officeDocument/2013/mofficeCustomData" version="2">
  <mcd:comments/>
</mcd:customData>
</file>

<file path=customXml/item56.xml><?xml version="1.0" encoding="utf-8"?>
<mcd:customData xmlns="http://www.wps.cn/android/officeDocument/2013/mofficeCustomData" xmlns:mcd="http://www.wps.cn/android/officeDocument/2013/mofficeCustomData" version="2">
  <mcd:comments/>
</mcd:customData>
</file>

<file path=customXml/item57.xml><?xml version="1.0" encoding="utf-8"?>
<mcd:customData xmlns="http://www.wps.cn/android/officeDocument/2013/mofficeCustomData" xmlns:mcd="http://www.wps.cn/android/officeDocument/2013/mofficeCustomData" version="2">
  <mcd:comments/>
</mcd:customData>
</file>

<file path=customXml/item58.xml><?xml version="1.0" encoding="utf-8"?>
<mcd:customData xmlns="http://www.wps.cn/android/officeDocument/2013/mofficeCustomData" xmlns:mcd="http://www.wps.cn/android/officeDocument/2013/mofficeCustomData" version="2">
  <mcd:comments/>
</mcd:customData>
</file>

<file path=customXml/item59.xml><?xml version="1.0" encoding="utf-8"?>
<mcd:customData xmlns="http://www.wps.cn/android/officeDocument/2013/mofficeCustomData" xmlns:mcd="http://www.wps.cn/android/officeDocument/2013/mofficeCustomData" version="2">
  <mcd:comments/>
</mcd:customData>
</file>

<file path=customXml/item60.xml><?xml version="1.0" encoding="utf-8"?>
<mcd:customData xmlns="http://www.wps.cn/android/officeDocument/2013/mofficeCustomData" xmlns:mcd="http://www.wps.cn/android/officeDocument/2013/mofficeCustomData" version="2">
  <mcd:comments/>
</mcd:customData>
</file>

<file path=customXml/item61.xml><?xml version="1.0" encoding="utf-8"?>
<mcd:customData xmlns="http://www.wps.cn/android/officeDocument/2013/mofficeCustomData" xmlns:mcd="http://www.wps.cn/android/officeDocument/2013/mofficeCustomData" version="2">
  <mcd:comments/>
</mcd:customData>
</file>

<file path=customXml/item62.xml><?xml version="1.0" encoding="utf-8"?>
<mcd:customData xmlns="http://www.wps.cn/android/officeDocument/2013/mofficeCustomData" xmlns:mcd="http://www.wps.cn/android/officeDocument/2013/mofficeCustomData" version="2">
  <mcd:comments/>
</mcd:customData>
</file>

<file path=customXml/item63.xml><?xml version="1.0" encoding="utf-8"?>
<mcd:customData xmlns="http://www.wps.cn/android/officeDocument/2013/mofficeCustomData" xmlns:mcd="http://www.wps.cn/android/officeDocument/2013/mofficeCustomData" version="2">
  <mcd:comments/>
</mcd:customData>
</file>

<file path=customXml/item64.xml><?xml version="1.0" encoding="utf-8"?>
<mcd:customData xmlns="http://www.wps.cn/android/officeDocument/2013/mofficeCustomData" xmlns:mcd="http://www.wps.cn/android/officeDocument/2013/mofficeCustomData" version="2">
  <mcd:comments/>
</mcd:customData>
</file>

<file path=customXml/item65.xml><?xml version="1.0" encoding="utf-8"?>
<mcd:customData xmlns="http://www.wps.cn/android/officeDocument/2013/mofficeCustomData" xmlns:mcd="http://www.wps.cn/android/officeDocument/2013/mofficeCustomData" version="2">
  <mcd:comments/>
</mcd:customData>
</file>

<file path=customXml/item66.xml><?xml version="1.0" encoding="utf-8"?>
<mcd:customData xmlns="http://www.wps.cn/android/officeDocument/2013/mofficeCustomData" xmlns:mcd="http://www.wps.cn/android/officeDocument/2013/mofficeCustomData" version="2">
  <mcd:comments/>
</mcd:customData>
</file>

<file path=customXml/item67.xml><?xml version="1.0" encoding="utf-8"?>
<mcd:customData xmlns="http://www.wps.cn/android/officeDocument/2013/mofficeCustomData" xmlns:mcd="http://www.wps.cn/android/officeDocument/2013/mofficeCustomData" version="2">
  <mcd:comments/>
</mcd:customData>
</file>

<file path=customXml/item68.xml><?xml version="1.0" encoding="utf-8"?>
<mcd:customData xmlns="http://www.wps.cn/android/officeDocument/2013/mofficeCustomData" xmlns:mcd="http://www.wps.cn/android/officeDocument/2013/mofficeCustomData" version="2">
  <mcd:comments/>
</mcd:customData>
</file>

<file path=customXml/item69.xml><?xml version="1.0" encoding="utf-8"?>
<mcd:customData xmlns="http://www.wps.cn/android/officeDocument/2013/mofficeCustomData" xmlns:mcd="http://www.wps.cn/android/officeDocument/2013/mofficeCustomData" version="2">
  <mcd:comments/>
</mcd:customData>
</file>

<file path=customXml/item70.xml><?xml version="1.0" encoding="utf-8"?>
<mcd:customData xmlns="http://www.wps.cn/android/officeDocument/2013/mofficeCustomData" xmlns:mcd="http://www.wps.cn/android/officeDocument/2013/mofficeCustomData" version="2">
  <mcd:comments/>
</mcd:customData>
</file>

<file path=customXml/item71.xml><?xml version="1.0" encoding="utf-8"?>
<mcd:customData xmlns="http://www.wps.cn/android/officeDocument/2013/mofficeCustomData" xmlns:mcd="http://www.wps.cn/android/officeDocument/2013/mofficeCustomData" version="2">
  <mcd:comments/>
</mcd:customData>
</file>

<file path=customXml/item72.xml><?xml version="1.0" encoding="utf-8"?>
<mcd:customData xmlns="http://www.wps.cn/android/officeDocument/2013/mofficeCustomData" xmlns:mcd="http://www.wps.cn/android/officeDocument/2013/mofficeCustomData" version="2">
  <mcd:comments/>
</mcd:customData>
</file>

<file path=customXml/item73.xml><?xml version="1.0" encoding="utf-8"?>
<mcd:customData xmlns="http://www.wps.cn/android/officeDocument/2013/mofficeCustomData" xmlns:mcd="http://www.wps.cn/android/officeDocument/2013/mofficeCustomData" version="2">
  <mcd:comments/>
</mcd:customData>
</file>

<file path=customXml/item74.xml><?xml version="1.0" encoding="utf-8"?>
<mcd:customData xmlns="http://www.wps.cn/android/officeDocument/2013/mofficeCustomData" xmlns:mcd="http://www.wps.cn/android/officeDocument/2013/mofficeCustomData" version="2">
  <mcd:comments/>
</mcd:customData>
</file>

<file path=customXml/item75.xml><?xml version="1.0" encoding="utf-8"?>
<mcd:customData xmlns="http://www.wps.cn/android/officeDocument/2013/mofficeCustomData" xmlns:mcd="http://www.wps.cn/android/officeDocument/2013/mofficeCustomData" version="2">
  <mcd:comments/>
</mcd:customData>
</file>

<file path=customXml/item76.xml><?xml version="1.0" encoding="utf-8"?>
<mcd:customData xmlns="http://www.wps.cn/android/officeDocument/2013/mofficeCustomData" xmlns:mcd="http://www.wps.cn/android/officeDocument/2013/mofficeCustomData" version="2">
  <mcd:comments/>
</mcd:customData>
</file>

<file path=customXml/item77.xml><?xml version="1.0" encoding="utf-8"?>
<mcd:customData xmlns="http://www.wps.cn/android/officeDocument/2013/mofficeCustomData" xmlns:mcd="http://www.wps.cn/android/officeDocument/2013/mofficeCustomData" version="2">
  <mcd:comments/>
</mcd:customData>
</file>

<file path=customXml/item78.xml><?xml version="1.0" encoding="utf-8"?>
<mcd:customData xmlns="http://www.wps.cn/android/officeDocument/2013/mofficeCustomData" xmlns:mcd="http://www.wps.cn/android/officeDocument/2013/mofficeCustomData" version="2">
  <mcd:comments/>
</mcd:customData>
</file>

<file path=customXml/item79.xml><?xml version="1.0" encoding="utf-8"?>
<mcd:customData xmlns="http://www.wps.cn/android/officeDocument/2013/mofficeCustomData" xmlns:mcd="http://www.wps.cn/android/officeDocument/2013/mofficeCustomData" version="2">
  <mcd:comments/>
</mcd:customData>
</file>

<file path=customXml/item80.xml><?xml version="1.0" encoding="utf-8"?>
<mcd:customData xmlns="http://www.wps.cn/android/officeDocument/2013/mofficeCustomData" xmlns:mcd="http://www.wps.cn/android/officeDocument/2013/mofficeCustomData" version="2">
  <mcd:comments/>
</mcd:customData>
</file>

<file path=customXml/item81.xml><?xml version="1.0" encoding="utf-8"?>
<mcd:customData xmlns="http://www.wps.cn/android/officeDocument/2013/mofficeCustomData" xmlns:mcd="http://www.wps.cn/android/officeDocument/2013/mofficeCustomData" version="2">
  <mcd:comments/>
</mcd:customData>
</file>

<file path=customXml/item82.xml><?xml version="1.0" encoding="utf-8"?>
<mcd:customData xmlns="http://www.wps.cn/android/officeDocument/2013/mofficeCustomData" xmlns:mcd="http://www.wps.cn/android/officeDocument/2013/mofficeCustomData" version="2">
  <mcd:comments/>
</mcd:customData>
</file>

<file path=customXml/item83.xml><?xml version="1.0" encoding="utf-8"?>
<mcd:customData xmlns="http://www.wps.cn/android/officeDocument/2013/mofficeCustomData" xmlns:mcd="http://www.wps.cn/android/officeDocument/2013/mofficeCustomData" version="2">
  <mcd:comments/>
</mcd:customData>
</file>

<file path=customXml/item84.xml><?xml version="1.0" encoding="utf-8"?>
<mcd:customData xmlns="http://www.wps.cn/android/officeDocument/2013/mofficeCustomData" xmlns:mcd="http://www.wps.cn/android/officeDocument/2013/mofficeCustomData" version="2">
  <mcd:comments/>
</mcd:customData>
</file>

<file path=customXml/item85.xml><?xml version="1.0" encoding="utf-8"?>
<mcd:customData xmlns="http://www.wps.cn/android/officeDocument/2013/mofficeCustomData" xmlns:mcd="http://www.wps.cn/android/officeDocument/2013/mofficeCustomData" version="2">
  <mcd:comments/>
</mcd:customData>
</file>

<file path=customXml/item86.xml><?xml version="1.0" encoding="utf-8"?>
<mcd:customData xmlns="http://www.wps.cn/android/officeDocument/2013/mofficeCustomData" xmlns:mcd="http://www.wps.cn/android/officeDocument/2013/mofficeCustomData" version="2">
  <mcd:comments/>
</mcd:customData>
</file>

<file path=customXml/itemProps1.xml><?xml version="1.0" encoding="utf-8"?>
<ds:datastoreItem xmlns:ds="http://schemas.openxmlformats.org/officeDocument/2006/customXml" ds:itemID="{BB304958-411B-4303-B595-BB94E098C4E5}">
  <ds:schemaRefs>
    <ds:schemaRef ds:uri="http://www.wps.cn/android/officeDocument/2013/mofficeCustomData"/>
  </ds:schemaRefs>
</ds:datastoreItem>
</file>

<file path=customXml/itemProps2.xml><?xml version="1.0" encoding="utf-8"?>
<ds:datastoreItem xmlns:ds="http://schemas.openxmlformats.org/officeDocument/2006/customXml" ds:itemID="{AD3E9F04-52EB-4E7D-8EE6-519DB5DD8C18}">
  <ds:schemaRefs>
    <ds:schemaRef ds:uri="http://www.wps.cn/android/officeDocument/2013/mofficeCustomData"/>
  </ds:schemaRefs>
</ds:datastoreItem>
</file>

<file path=customXml/itemProps3.xml><?xml version="1.0" encoding="utf-8"?>
<ds:datastoreItem xmlns:ds="http://schemas.openxmlformats.org/officeDocument/2006/customXml" ds:itemID="{5BBEFEBD-D703-4BE4-A5E4-6E4009AD5024}">
  <ds:schemaRefs>
    <ds:schemaRef ds:uri="http://www.wps.cn/android/officeDocument/2013/mofficeCustomData"/>
  </ds:schemaRefs>
</ds:datastoreItem>
</file>

<file path=customXml/itemProps4.xml><?xml version="1.0" encoding="utf-8"?>
<ds:datastoreItem xmlns:ds="http://schemas.openxmlformats.org/officeDocument/2006/customXml" ds:itemID="{3B5DEEAD-B02C-4BA2-8F4F-810B85937060}">
  <ds:schemaRefs>
    <ds:schemaRef ds:uri="http://www.wps.cn/android/officeDocument/2013/mofficeCustomData"/>
  </ds:schemaRefs>
</ds:datastoreItem>
</file>

<file path=customXml/itemProps5.xml><?xml version="1.0" encoding="utf-8"?>
<ds:datastoreItem xmlns:ds="http://schemas.openxmlformats.org/officeDocument/2006/customXml" ds:itemID="{3D1C20F3-8EF3-48F5-ACB4-CA48921AB6FF}">
  <ds:schemaRefs>
    <ds:schemaRef ds:uri="http://www.wps.cn/android/officeDocument/2013/mofficeCustomData"/>
  </ds:schemaRefs>
</ds:datastoreItem>
</file>

<file path=customXml/itemProps6.xml><?xml version="1.0" encoding="utf-8"?>
<ds:datastoreItem xmlns:ds="http://schemas.openxmlformats.org/officeDocument/2006/customXml" ds:itemID="{2FEB5EEE-25D1-40B9-BCCA-F944DF0AA8F1}">
  <ds:schemaRefs>
    <ds:schemaRef ds:uri="http://www.wps.cn/android/officeDocument/2013/mofficeCustomData"/>
  </ds:schemaRefs>
</ds:datastoreItem>
</file>

<file path=customXml/itemProps7.xml><?xml version="1.0" encoding="utf-8"?>
<ds:datastoreItem xmlns:ds="http://schemas.openxmlformats.org/officeDocument/2006/customXml" ds:itemID="{A6D90962-85E1-4ACF-B741-4A7BB82F4CC7}">
  <ds:schemaRefs>
    <ds:schemaRef ds:uri="http://www.wps.cn/android/officeDocument/2013/mofficeCustomData"/>
  </ds:schemaRefs>
</ds:datastoreItem>
</file>

<file path=customXml/itemProps8.xml><?xml version="1.0" encoding="utf-8"?>
<ds:datastoreItem xmlns:ds="http://schemas.openxmlformats.org/officeDocument/2006/customXml" ds:itemID="{3ADDDB6A-136A-4D50-BF15-EF00ADCE6893}">
  <ds:schemaRefs>
    <ds:schemaRef ds:uri="http://www.wps.cn/android/officeDocument/2013/mofficeCustomData"/>
  </ds:schemaRefs>
</ds:datastoreItem>
</file>

<file path=customXml/itemProps9.xml><?xml version="1.0" encoding="utf-8"?>
<ds:datastoreItem xmlns:ds="http://schemas.openxmlformats.org/officeDocument/2006/customXml" ds:itemID="{B8C3EFF5-B43B-49BF-B47C-429C1D40BCB7}">
  <ds:schemaRefs>
    <ds:schemaRef ds:uri="http://www.wps.cn/android/officeDocument/2013/mofficeCustomData"/>
  </ds:schemaRefs>
</ds:datastoreItem>
</file>

<file path=customXml/itemProps10.xml><?xml version="1.0" encoding="utf-8"?>
<ds:datastoreItem xmlns:ds="http://schemas.openxmlformats.org/officeDocument/2006/customXml" ds:itemID="{E12A6FB3-158A-49DE-9BBE-C9B3722F6DDC}">
  <ds:schemaRefs>
    <ds:schemaRef ds:uri="http://www.wps.cn/android/officeDocument/2013/mofficeCustomData"/>
  </ds:schemaRefs>
</ds:datastoreItem>
</file>

<file path=customXml/itemProps11.xml><?xml version="1.0" encoding="utf-8"?>
<ds:datastoreItem xmlns:ds="http://schemas.openxmlformats.org/officeDocument/2006/customXml" ds:itemID="{25200D34-664A-403D-A940-92951222811B}">
  <ds:schemaRefs>
    <ds:schemaRef ds:uri="http://www.wps.cn/android/officeDocument/2013/mofficeCustomData"/>
  </ds:schemaRefs>
</ds:datastoreItem>
</file>

<file path=customXml/itemProps12.xml><?xml version="1.0" encoding="utf-8"?>
<ds:datastoreItem xmlns:ds="http://schemas.openxmlformats.org/officeDocument/2006/customXml" ds:itemID="{396F4896-0792-4381-8A2D-7F8BEE454C9A}">
  <ds:schemaRefs>
    <ds:schemaRef ds:uri="http://www.wps.cn/android/officeDocument/2013/mofficeCustomData"/>
  </ds:schemaRefs>
</ds:datastoreItem>
</file>

<file path=customXml/itemProps13.xml><?xml version="1.0" encoding="utf-8"?>
<ds:datastoreItem xmlns:ds="http://schemas.openxmlformats.org/officeDocument/2006/customXml" ds:itemID="{CFD2A7F1-FDA3-4E0E-8AA0-1EBB64BCFD3C}">
  <ds:schemaRefs>
    <ds:schemaRef ds:uri="http://www.wps.cn/android/officeDocument/2013/mofficeCustomData"/>
  </ds:schemaRefs>
</ds:datastoreItem>
</file>

<file path=customXml/itemProps14.xml><?xml version="1.0" encoding="utf-8"?>
<ds:datastoreItem xmlns:ds="http://schemas.openxmlformats.org/officeDocument/2006/customXml" ds:itemID="{6813C8E6-C5EC-4B1C-B068-E759B9982144}">
  <ds:schemaRefs>
    <ds:schemaRef ds:uri="http://www.wps.cn/android/officeDocument/2013/mofficeCustomData"/>
  </ds:schemaRefs>
</ds:datastoreItem>
</file>

<file path=customXml/itemProps15.xml><?xml version="1.0" encoding="utf-8"?>
<ds:datastoreItem xmlns:ds="http://schemas.openxmlformats.org/officeDocument/2006/customXml" ds:itemID="{023F4D68-2396-4277-A901-3E2FB8C81723}">
  <ds:schemaRefs>
    <ds:schemaRef ds:uri="http://www.wps.cn/android/officeDocument/2013/mofficeCustomData"/>
  </ds:schemaRefs>
</ds:datastoreItem>
</file>

<file path=customXml/itemProps16.xml><?xml version="1.0" encoding="utf-8"?>
<ds:datastoreItem xmlns:ds="http://schemas.openxmlformats.org/officeDocument/2006/customXml" ds:itemID="{12944F5F-3003-4686-90C6-51F193B0048C}">
  <ds:schemaRefs>
    <ds:schemaRef ds:uri="http://www.wps.cn/android/officeDocument/2013/mofficeCustomData"/>
  </ds:schemaRefs>
</ds:datastoreItem>
</file>

<file path=customXml/itemProps17.xml><?xml version="1.0" encoding="utf-8"?>
<ds:datastoreItem xmlns:ds="http://schemas.openxmlformats.org/officeDocument/2006/customXml" ds:itemID="{4BD307DD-1043-4F60-8DD9-D326C5E57A50}">
  <ds:schemaRefs>
    <ds:schemaRef ds:uri="http://www.wps.cn/android/officeDocument/2013/mofficeCustomData"/>
  </ds:schemaRefs>
</ds:datastoreItem>
</file>

<file path=customXml/itemProps18.xml><?xml version="1.0" encoding="utf-8"?>
<ds:datastoreItem xmlns:ds="http://schemas.openxmlformats.org/officeDocument/2006/customXml" ds:itemID="{FA4FAFD2-EF5B-4D3E-86AA-65A67522DCDD}">
  <ds:schemaRefs>
    <ds:schemaRef ds:uri="http://www.wps.cn/android/officeDocument/2013/mofficeCustomData"/>
  </ds:schemaRefs>
</ds:datastoreItem>
</file>

<file path=customXml/itemProps19.xml><?xml version="1.0" encoding="utf-8"?>
<ds:datastoreItem xmlns:ds="http://schemas.openxmlformats.org/officeDocument/2006/customXml" ds:itemID="{90369776-6B48-4901-9300-D460C6084BD0}">
  <ds:schemaRefs>
    <ds:schemaRef ds:uri="http://www.wps.cn/android/officeDocument/2013/mofficeCustomData"/>
  </ds:schemaRefs>
</ds:datastoreItem>
</file>

<file path=customXml/itemProps20.xml><?xml version="1.0" encoding="utf-8"?>
<ds:datastoreItem xmlns:ds="http://schemas.openxmlformats.org/officeDocument/2006/customXml" ds:itemID="{81C55CD8-7EB2-4761-984B-FFB53F28F619}">
  <ds:schemaRefs>
    <ds:schemaRef ds:uri="http://www.wps.cn/android/officeDocument/2013/mofficeCustomData"/>
  </ds:schemaRefs>
</ds:datastoreItem>
</file>

<file path=customXml/itemProps21.xml><?xml version="1.0" encoding="utf-8"?>
<ds:datastoreItem xmlns:ds="http://schemas.openxmlformats.org/officeDocument/2006/customXml" ds:itemID="{C51BB240-FB50-479B-AB56-58CD686FA41E}">
  <ds:schemaRefs>
    <ds:schemaRef ds:uri="http://www.wps.cn/android/officeDocument/2013/mofficeCustomData"/>
  </ds:schemaRefs>
</ds:datastoreItem>
</file>

<file path=customXml/itemProps22.xml><?xml version="1.0" encoding="utf-8"?>
<ds:datastoreItem xmlns:ds="http://schemas.openxmlformats.org/officeDocument/2006/customXml" ds:itemID="{104FF764-1405-4916-B0A4-E4A627D138C5}">
  <ds:schemaRefs>
    <ds:schemaRef ds:uri="http://www.wps.cn/android/officeDocument/2013/mofficeCustomData"/>
  </ds:schemaRefs>
</ds:datastoreItem>
</file>

<file path=customXml/itemProps23.xml><?xml version="1.0" encoding="utf-8"?>
<ds:datastoreItem xmlns:ds="http://schemas.openxmlformats.org/officeDocument/2006/customXml" ds:itemID="{39E98ECB-01F4-488A-A389-2DD1B819A8B9}">
  <ds:schemaRefs>
    <ds:schemaRef ds:uri="http://www.wps.cn/android/officeDocument/2013/mofficeCustomData"/>
  </ds:schemaRefs>
</ds:datastoreItem>
</file>

<file path=customXml/itemProps24.xml><?xml version="1.0" encoding="utf-8"?>
<ds:datastoreItem xmlns:ds="http://schemas.openxmlformats.org/officeDocument/2006/customXml" ds:itemID="{A3A1F0B4-73DB-4A5C-8592-2820509F351B}">
  <ds:schemaRefs>
    <ds:schemaRef ds:uri="http://www.wps.cn/android/officeDocument/2013/mofficeCustomData"/>
  </ds:schemaRefs>
</ds:datastoreItem>
</file>

<file path=customXml/itemProps25.xml><?xml version="1.0" encoding="utf-8"?>
<ds:datastoreItem xmlns:ds="http://schemas.openxmlformats.org/officeDocument/2006/customXml" ds:itemID="{858AA72E-13B1-4148-A9A9-3A8F9D636D6F}">
  <ds:schemaRefs>
    <ds:schemaRef ds:uri="http://www.wps.cn/android/officeDocument/2013/mofficeCustomData"/>
  </ds:schemaRefs>
</ds:datastoreItem>
</file>

<file path=customXml/itemProps26.xml><?xml version="1.0" encoding="utf-8"?>
<ds:datastoreItem xmlns:ds="http://schemas.openxmlformats.org/officeDocument/2006/customXml" ds:itemID="{EB1B5FB0-EB85-42A3-98EF-77D51EF32C81}">
  <ds:schemaRefs>
    <ds:schemaRef ds:uri="http://www.wps.cn/android/officeDocument/2013/mofficeCustomData"/>
  </ds:schemaRefs>
</ds:datastoreItem>
</file>

<file path=customXml/itemProps27.xml><?xml version="1.0" encoding="utf-8"?>
<ds:datastoreItem xmlns:ds="http://schemas.openxmlformats.org/officeDocument/2006/customXml" ds:itemID="{448128E7-57D9-4596-BE16-367606F250B7}">
  <ds:schemaRefs>
    <ds:schemaRef ds:uri="http://www.wps.cn/android/officeDocument/2013/mofficeCustomData"/>
  </ds:schemaRefs>
</ds:datastoreItem>
</file>

<file path=customXml/itemProps28.xml><?xml version="1.0" encoding="utf-8"?>
<ds:datastoreItem xmlns:ds="http://schemas.openxmlformats.org/officeDocument/2006/customXml" ds:itemID="{EAFFE010-BF6D-40D8-A690-8E78CCC80C92}">
  <ds:schemaRefs>
    <ds:schemaRef ds:uri="http://www.wps.cn/android/officeDocument/2013/mofficeCustomData"/>
  </ds:schemaRefs>
</ds:datastoreItem>
</file>

<file path=customXml/itemProps29.xml><?xml version="1.0" encoding="utf-8"?>
<ds:datastoreItem xmlns:ds="http://schemas.openxmlformats.org/officeDocument/2006/customXml" ds:itemID="{2744D250-CE04-46F7-A29A-E49D9CC46520}">
  <ds:schemaRefs>
    <ds:schemaRef ds:uri="http://www.wps.cn/android/officeDocument/2013/mofficeCustomData"/>
  </ds:schemaRefs>
</ds:datastoreItem>
</file>

<file path=customXml/itemProps30.xml><?xml version="1.0" encoding="utf-8"?>
<ds:datastoreItem xmlns:ds="http://schemas.openxmlformats.org/officeDocument/2006/customXml" ds:itemID="{CD0DC58D-98FB-4DD3-B787-805E25BF24C9}">
  <ds:schemaRefs>
    <ds:schemaRef ds:uri="http://www.wps.cn/android/officeDocument/2013/mofficeCustomData"/>
  </ds:schemaRefs>
</ds:datastoreItem>
</file>

<file path=customXml/itemProps31.xml><?xml version="1.0" encoding="utf-8"?>
<ds:datastoreItem xmlns:ds="http://schemas.openxmlformats.org/officeDocument/2006/customXml" ds:itemID="{D4E2C370-B532-4113-9600-C62601685832}">
  <ds:schemaRefs>
    <ds:schemaRef ds:uri="http://www.wps.cn/android/officeDocument/2013/mofficeCustomData"/>
  </ds:schemaRefs>
</ds:datastoreItem>
</file>

<file path=customXml/itemProps32.xml><?xml version="1.0" encoding="utf-8"?>
<ds:datastoreItem xmlns:ds="http://schemas.openxmlformats.org/officeDocument/2006/customXml" ds:itemID="{E4B21BA8-DE3B-4105-812F-B8913EA7C710}">
  <ds:schemaRefs>
    <ds:schemaRef ds:uri="http://www.wps.cn/android/officeDocument/2013/mofficeCustomData"/>
  </ds:schemaRefs>
</ds:datastoreItem>
</file>

<file path=customXml/itemProps33.xml><?xml version="1.0" encoding="utf-8"?>
<ds:datastoreItem xmlns:ds="http://schemas.openxmlformats.org/officeDocument/2006/customXml" ds:itemID="{B9952E59-9725-4CE3-ACF4-794D87376771}">
  <ds:schemaRefs>
    <ds:schemaRef ds:uri="http://www.wps.cn/android/officeDocument/2013/mofficeCustomData"/>
  </ds:schemaRefs>
</ds:datastoreItem>
</file>

<file path=customXml/itemProps34.xml><?xml version="1.0" encoding="utf-8"?>
<ds:datastoreItem xmlns:ds="http://schemas.openxmlformats.org/officeDocument/2006/customXml" ds:itemID="{ADB91AD1-219B-4087-8501-C684A1BA48F4}">
  <ds:schemaRefs>
    <ds:schemaRef ds:uri="http://www.wps.cn/android/officeDocument/2013/mofficeCustomData"/>
  </ds:schemaRefs>
</ds:datastoreItem>
</file>

<file path=customXml/itemProps35.xml><?xml version="1.0" encoding="utf-8"?>
<ds:datastoreItem xmlns:ds="http://schemas.openxmlformats.org/officeDocument/2006/customXml" ds:itemID="{F082712E-6E2E-4418-ABF8-B07AE2CBB731}">
  <ds:schemaRefs>
    <ds:schemaRef ds:uri="http://www.wps.cn/android/officeDocument/2013/mofficeCustomData"/>
  </ds:schemaRefs>
</ds:datastoreItem>
</file>

<file path=customXml/itemProps36.xml><?xml version="1.0" encoding="utf-8"?>
<ds:datastoreItem xmlns:ds="http://schemas.openxmlformats.org/officeDocument/2006/customXml" ds:itemID="{CA7BA228-D440-4A5E-AD3F-8626AA568C04}">
  <ds:schemaRefs>
    <ds:schemaRef ds:uri="http://www.wps.cn/android/officeDocument/2013/mofficeCustomData"/>
  </ds:schemaRefs>
</ds:datastoreItem>
</file>

<file path=customXml/itemProps37.xml><?xml version="1.0" encoding="utf-8"?>
<ds:datastoreItem xmlns:ds="http://schemas.openxmlformats.org/officeDocument/2006/customXml" ds:itemID="{B973B813-BDC1-4512-A4A3-71E6CCDC3DD4}">
  <ds:schemaRefs>
    <ds:schemaRef ds:uri="http://www.wps.cn/android/officeDocument/2013/mofficeCustomData"/>
  </ds:schemaRefs>
</ds:datastoreItem>
</file>

<file path=customXml/itemProps38.xml><?xml version="1.0" encoding="utf-8"?>
<ds:datastoreItem xmlns:ds="http://schemas.openxmlformats.org/officeDocument/2006/customXml" ds:itemID="{210B1912-58E8-4BA6-8A42-E58D1301108B}">
  <ds:schemaRefs>
    <ds:schemaRef ds:uri="http://www.wps.cn/android/officeDocument/2013/mofficeCustomData"/>
  </ds:schemaRefs>
</ds:datastoreItem>
</file>

<file path=customXml/itemProps39.xml><?xml version="1.0" encoding="utf-8"?>
<ds:datastoreItem xmlns:ds="http://schemas.openxmlformats.org/officeDocument/2006/customXml" ds:itemID="{7B3FC135-65A2-4B06-9261-37A469817A1B}">
  <ds:schemaRefs>
    <ds:schemaRef ds:uri="http://www.wps.cn/android/officeDocument/2013/mofficeCustomData"/>
  </ds:schemaRefs>
</ds:datastoreItem>
</file>

<file path=customXml/itemProps40.xml><?xml version="1.0" encoding="utf-8"?>
<ds:datastoreItem xmlns:ds="http://schemas.openxmlformats.org/officeDocument/2006/customXml" ds:itemID="{932EBDE1-E4B1-4F7A-80BC-A47C7A367830}">
  <ds:schemaRefs>
    <ds:schemaRef ds:uri="http://www.wps.cn/android/officeDocument/2013/mofficeCustomData"/>
  </ds:schemaRefs>
</ds:datastoreItem>
</file>

<file path=customXml/itemProps41.xml><?xml version="1.0" encoding="utf-8"?>
<ds:datastoreItem xmlns:ds="http://schemas.openxmlformats.org/officeDocument/2006/customXml" ds:itemID="{5F58AA48-578C-4157-8917-423281AF3AE6}">
  <ds:schemaRefs>
    <ds:schemaRef ds:uri="http://www.wps.cn/android/officeDocument/2013/mofficeCustomData"/>
  </ds:schemaRefs>
</ds:datastoreItem>
</file>

<file path=customXml/itemProps42.xml><?xml version="1.0" encoding="utf-8"?>
<ds:datastoreItem xmlns:ds="http://schemas.openxmlformats.org/officeDocument/2006/customXml" ds:itemID="{78B1FF7A-9A5E-4081-8B78-948F3F657143}">
  <ds:schemaRefs>
    <ds:schemaRef ds:uri="http://www.wps.cn/android/officeDocument/2013/mofficeCustomData"/>
  </ds:schemaRefs>
</ds:datastoreItem>
</file>

<file path=customXml/itemProps43.xml><?xml version="1.0" encoding="utf-8"?>
<ds:datastoreItem xmlns:ds="http://schemas.openxmlformats.org/officeDocument/2006/customXml" ds:itemID="{F4CE7BD4-7E1C-4F95-AE70-A7000215CFC0}">
  <ds:schemaRefs>
    <ds:schemaRef ds:uri="http://www.wps.cn/android/officeDocument/2013/mofficeCustomData"/>
  </ds:schemaRefs>
</ds:datastoreItem>
</file>

<file path=customXml/itemProps44.xml><?xml version="1.0" encoding="utf-8"?>
<ds:datastoreItem xmlns:ds="http://schemas.openxmlformats.org/officeDocument/2006/customXml" ds:itemID="{05442042-CBF7-4272-9E1C-0379FAE3CF58}">
  <ds:schemaRefs>
    <ds:schemaRef ds:uri="http://www.wps.cn/android/officeDocument/2013/mofficeCustomData"/>
  </ds:schemaRefs>
</ds:datastoreItem>
</file>

<file path=customXml/itemProps45.xml><?xml version="1.0" encoding="utf-8"?>
<ds:datastoreItem xmlns:ds="http://schemas.openxmlformats.org/officeDocument/2006/customXml" ds:itemID="{85356053-190D-45EC-B705-6D964B85EF6A}">
  <ds:schemaRefs>
    <ds:schemaRef ds:uri="http://www.wps.cn/android/officeDocument/2013/mofficeCustomData"/>
  </ds:schemaRefs>
</ds:datastoreItem>
</file>

<file path=customXml/itemProps46.xml><?xml version="1.0" encoding="utf-8"?>
<ds:datastoreItem xmlns:ds="http://schemas.openxmlformats.org/officeDocument/2006/customXml" ds:itemID="{8F2EE1DC-FD7F-41CB-8161-1A7113228691}">
  <ds:schemaRefs>
    <ds:schemaRef ds:uri="http://www.wps.cn/android/officeDocument/2013/mofficeCustomData"/>
  </ds:schemaRefs>
</ds:datastoreItem>
</file>

<file path=customXml/itemProps47.xml><?xml version="1.0" encoding="utf-8"?>
<ds:datastoreItem xmlns:ds="http://schemas.openxmlformats.org/officeDocument/2006/customXml" ds:itemID="{FC53D326-F056-489F-8F4B-60E8C8C851DB}">
  <ds:schemaRefs>
    <ds:schemaRef ds:uri="http://www.wps.cn/android/officeDocument/2013/mofficeCustomData"/>
  </ds:schemaRefs>
</ds:datastoreItem>
</file>

<file path=customXml/itemProps48.xml><?xml version="1.0" encoding="utf-8"?>
<ds:datastoreItem xmlns:ds="http://schemas.openxmlformats.org/officeDocument/2006/customXml" ds:itemID="{E5FBF906-A09C-4736-B349-F6D62C4D7229}">
  <ds:schemaRefs>
    <ds:schemaRef ds:uri="http://schemas.openxmlformats.org/officeDocument/2006/bibliography"/>
  </ds:schemaRefs>
</ds:datastoreItem>
</file>

<file path=customXml/itemProps49.xml><?xml version="1.0" encoding="utf-8"?>
<ds:datastoreItem xmlns:ds="http://schemas.openxmlformats.org/officeDocument/2006/customXml" ds:itemID="{543EF7DD-1D4B-45D3-B1CF-A488A8995460}">
  <ds:schemaRefs>
    <ds:schemaRef ds:uri="http://www.wps.cn/android/officeDocument/2013/mofficeCustomData"/>
  </ds:schemaRefs>
</ds:datastoreItem>
</file>

<file path=customXml/itemProps50.xml><?xml version="1.0" encoding="utf-8"?>
<ds:datastoreItem xmlns:ds="http://schemas.openxmlformats.org/officeDocument/2006/customXml" ds:itemID="{796936C3-8294-48EF-935B-AB17A3B58AC8}">
  <ds:schemaRefs>
    <ds:schemaRef ds:uri="http://www.wps.cn/android/officeDocument/2013/mofficeCustomData"/>
  </ds:schemaRefs>
</ds:datastoreItem>
</file>

<file path=customXml/itemProps51.xml><?xml version="1.0" encoding="utf-8"?>
<ds:datastoreItem xmlns:ds="http://schemas.openxmlformats.org/officeDocument/2006/customXml" ds:itemID="{2161BF4A-9ECA-401B-99ED-84B8F2B68CCA}">
  <ds:schemaRefs>
    <ds:schemaRef ds:uri="http://www.wps.cn/android/officeDocument/2013/mofficeCustomData"/>
  </ds:schemaRefs>
</ds:datastoreItem>
</file>

<file path=customXml/itemProps52.xml><?xml version="1.0" encoding="utf-8"?>
<ds:datastoreItem xmlns:ds="http://schemas.openxmlformats.org/officeDocument/2006/customXml" ds:itemID="{60AB9AC1-D02F-443F-AFEA-F19FD1E37438}">
  <ds:schemaRefs>
    <ds:schemaRef ds:uri="http://www.wps.cn/android/officeDocument/2013/mofficeCustomData"/>
  </ds:schemaRefs>
</ds:datastoreItem>
</file>

<file path=customXml/itemProps53.xml><?xml version="1.0" encoding="utf-8"?>
<ds:datastoreItem xmlns:ds="http://schemas.openxmlformats.org/officeDocument/2006/customXml" ds:itemID="{1DAE9888-2F16-42EA-BF01-719F41B16F64}">
  <ds:schemaRefs>
    <ds:schemaRef ds:uri="http://www.wps.cn/android/officeDocument/2013/mofficeCustomData"/>
  </ds:schemaRefs>
</ds:datastoreItem>
</file>

<file path=customXml/itemProps54.xml><?xml version="1.0" encoding="utf-8"?>
<ds:datastoreItem xmlns:ds="http://schemas.openxmlformats.org/officeDocument/2006/customXml" ds:itemID="{BBEE6A66-EF91-408B-B199-F4EF334D414E}">
  <ds:schemaRefs>
    <ds:schemaRef ds:uri="http://www.wps.cn/android/officeDocument/2013/mofficeCustomData"/>
  </ds:schemaRefs>
</ds:datastoreItem>
</file>

<file path=customXml/itemProps55.xml><?xml version="1.0" encoding="utf-8"?>
<ds:datastoreItem xmlns:ds="http://schemas.openxmlformats.org/officeDocument/2006/customXml" ds:itemID="{550E841A-1388-4BF9-99D3-9086F8CE8F36}">
  <ds:schemaRefs>
    <ds:schemaRef ds:uri="http://www.wps.cn/android/officeDocument/2013/mofficeCustomData"/>
  </ds:schemaRefs>
</ds:datastoreItem>
</file>

<file path=customXml/itemProps56.xml><?xml version="1.0" encoding="utf-8"?>
<ds:datastoreItem xmlns:ds="http://schemas.openxmlformats.org/officeDocument/2006/customXml" ds:itemID="{097EAF88-86AF-4148-9BC5-53FDF80ED17C}">
  <ds:schemaRefs>
    <ds:schemaRef ds:uri="http://www.wps.cn/android/officeDocument/2013/mofficeCustomData"/>
  </ds:schemaRefs>
</ds:datastoreItem>
</file>

<file path=customXml/itemProps57.xml><?xml version="1.0" encoding="utf-8"?>
<ds:datastoreItem xmlns:ds="http://schemas.openxmlformats.org/officeDocument/2006/customXml" ds:itemID="{6E1DA23D-20C0-4BF0-97F9-DFE183385F3A}">
  <ds:schemaRefs>
    <ds:schemaRef ds:uri="http://www.wps.cn/android/officeDocument/2013/mofficeCustomData"/>
  </ds:schemaRefs>
</ds:datastoreItem>
</file>

<file path=customXml/itemProps58.xml><?xml version="1.0" encoding="utf-8"?>
<ds:datastoreItem xmlns:ds="http://schemas.openxmlformats.org/officeDocument/2006/customXml" ds:itemID="{321D8E08-E38E-4433-B630-FF2D5E452B49}">
  <ds:schemaRefs>
    <ds:schemaRef ds:uri="http://www.wps.cn/android/officeDocument/2013/mofficeCustomData"/>
  </ds:schemaRefs>
</ds:datastoreItem>
</file>

<file path=customXml/itemProps59.xml><?xml version="1.0" encoding="utf-8"?>
<ds:datastoreItem xmlns:ds="http://schemas.openxmlformats.org/officeDocument/2006/customXml" ds:itemID="{85E56B5A-2618-444F-A9C3-76B5B1F59D77}">
  <ds:schemaRefs>
    <ds:schemaRef ds:uri="http://www.wps.cn/android/officeDocument/2013/mofficeCustomData"/>
  </ds:schemaRefs>
</ds:datastoreItem>
</file>

<file path=customXml/itemProps60.xml><?xml version="1.0" encoding="utf-8"?>
<ds:datastoreItem xmlns:ds="http://schemas.openxmlformats.org/officeDocument/2006/customXml" ds:itemID="{AE483020-148D-4F59-8AC3-E63444BFA464}">
  <ds:schemaRefs>
    <ds:schemaRef ds:uri="http://www.wps.cn/android/officeDocument/2013/mofficeCustomData"/>
  </ds:schemaRefs>
</ds:datastoreItem>
</file>

<file path=customXml/itemProps61.xml><?xml version="1.0" encoding="utf-8"?>
<ds:datastoreItem xmlns:ds="http://schemas.openxmlformats.org/officeDocument/2006/customXml" ds:itemID="{C7BF1229-3B66-4132-B151-9051DB478D97}">
  <ds:schemaRefs>
    <ds:schemaRef ds:uri="http://www.wps.cn/android/officeDocument/2013/mofficeCustomData"/>
  </ds:schemaRefs>
</ds:datastoreItem>
</file>

<file path=customXml/itemProps62.xml><?xml version="1.0" encoding="utf-8"?>
<ds:datastoreItem xmlns:ds="http://schemas.openxmlformats.org/officeDocument/2006/customXml" ds:itemID="{01C72D0A-AFC4-4B05-A2DF-58AC91906071}">
  <ds:schemaRefs>
    <ds:schemaRef ds:uri="http://www.wps.cn/android/officeDocument/2013/mofficeCustomData"/>
  </ds:schemaRefs>
</ds:datastoreItem>
</file>

<file path=customXml/itemProps63.xml><?xml version="1.0" encoding="utf-8"?>
<ds:datastoreItem xmlns:ds="http://schemas.openxmlformats.org/officeDocument/2006/customXml" ds:itemID="{629ACCE6-A120-425B-AADB-43FE0692C5FC}">
  <ds:schemaRefs>
    <ds:schemaRef ds:uri="http://www.wps.cn/android/officeDocument/2013/mofficeCustomData"/>
  </ds:schemaRefs>
</ds:datastoreItem>
</file>

<file path=customXml/itemProps64.xml><?xml version="1.0" encoding="utf-8"?>
<ds:datastoreItem xmlns:ds="http://schemas.openxmlformats.org/officeDocument/2006/customXml" ds:itemID="{69FEB481-D505-4C0F-92AA-B3AEDCCDDB62}">
  <ds:schemaRefs>
    <ds:schemaRef ds:uri="http://www.wps.cn/android/officeDocument/2013/mofficeCustomData"/>
  </ds:schemaRefs>
</ds:datastoreItem>
</file>

<file path=customXml/itemProps65.xml><?xml version="1.0" encoding="utf-8"?>
<ds:datastoreItem xmlns:ds="http://schemas.openxmlformats.org/officeDocument/2006/customXml" ds:itemID="{08FD528B-FA85-45BA-B294-7B3319623EF4}">
  <ds:schemaRefs>
    <ds:schemaRef ds:uri="http://www.wps.cn/android/officeDocument/2013/mofficeCustomData"/>
  </ds:schemaRefs>
</ds:datastoreItem>
</file>

<file path=customXml/itemProps66.xml><?xml version="1.0" encoding="utf-8"?>
<ds:datastoreItem xmlns:ds="http://schemas.openxmlformats.org/officeDocument/2006/customXml" ds:itemID="{A2EF206E-E2AF-4917-B401-2A89EC511EF2}">
  <ds:schemaRefs>
    <ds:schemaRef ds:uri="http://www.wps.cn/android/officeDocument/2013/mofficeCustomData"/>
  </ds:schemaRefs>
</ds:datastoreItem>
</file>

<file path=customXml/itemProps67.xml><?xml version="1.0" encoding="utf-8"?>
<ds:datastoreItem xmlns:ds="http://schemas.openxmlformats.org/officeDocument/2006/customXml" ds:itemID="{B7571321-C97C-492E-A09D-92F0334E29DF}">
  <ds:schemaRefs>
    <ds:schemaRef ds:uri="http://www.wps.cn/android/officeDocument/2013/mofficeCustomData"/>
  </ds:schemaRefs>
</ds:datastoreItem>
</file>

<file path=customXml/itemProps68.xml><?xml version="1.0" encoding="utf-8"?>
<ds:datastoreItem xmlns:ds="http://schemas.openxmlformats.org/officeDocument/2006/customXml" ds:itemID="{13B4D493-0633-4FB1-9E12-2615AEDC537E}">
  <ds:schemaRefs>
    <ds:schemaRef ds:uri="http://www.wps.cn/android/officeDocument/2013/mofficeCustomData"/>
  </ds:schemaRefs>
</ds:datastoreItem>
</file>

<file path=customXml/itemProps69.xml><?xml version="1.0" encoding="utf-8"?>
<ds:datastoreItem xmlns:ds="http://schemas.openxmlformats.org/officeDocument/2006/customXml" ds:itemID="{24F76FC8-CD8E-46E5-8711-0B94950F2C5F}">
  <ds:schemaRefs>
    <ds:schemaRef ds:uri="http://www.wps.cn/android/officeDocument/2013/mofficeCustomData"/>
  </ds:schemaRefs>
</ds:datastoreItem>
</file>

<file path=customXml/itemProps70.xml><?xml version="1.0" encoding="utf-8"?>
<ds:datastoreItem xmlns:ds="http://schemas.openxmlformats.org/officeDocument/2006/customXml" ds:itemID="{7DE0837C-0428-459B-9F24-3C71E1FDFDAB}">
  <ds:schemaRefs>
    <ds:schemaRef ds:uri="http://www.wps.cn/android/officeDocument/2013/mofficeCustomData"/>
  </ds:schemaRefs>
</ds:datastoreItem>
</file>

<file path=customXml/itemProps71.xml><?xml version="1.0" encoding="utf-8"?>
<ds:datastoreItem xmlns:ds="http://schemas.openxmlformats.org/officeDocument/2006/customXml" ds:itemID="{7B1C056A-2AB2-4F05-8646-752C7129AC96}">
  <ds:schemaRefs>
    <ds:schemaRef ds:uri="http://www.wps.cn/android/officeDocument/2013/mofficeCustomData"/>
  </ds:schemaRefs>
</ds:datastoreItem>
</file>

<file path=customXml/itemProps72.xml><?xml version="1.0" encoding="utf-8"?>
<ds:datastoreItem xmlns:ds="http://schemas.openxmlformats.org/officeDocument/2006/customXml" ds:itemID="{C0219A24-3AB1-44BE-A369-D635C79203E6}">
  <ds:schemaRefs>
    <ds:schemaRef ds:uri="http://www.wps.cn/android/officeDocument/2013/mofficeCustomData"/>
  </ds:schemaRefs>
</ds:datastoreItem>
</file>

<file path=customXml/itemProps73.xml><?xml version="1.0" encoding="utf-8"?>
<ds:datastoreItem xmlns:ds="http://schemas.openxmlformats.org/officeDocument/2006/customXml" ds:itemID="{7441083E-9C87-45A8-9E6F-8C46887C3FA7}">
  <ds:schemaRefs>
    <ds:schemaRef ds:uri="http://www.wps.cn/android/officeDocument/2013/mofficeCustomData"/>
  </ds:schemaRefs>
</ds:datastoreItem>
</file>

<file path=customXml/itemProps74.xml><?xml version="1.0" encoding="utf-8"?>
<ds:datastoreItem xmlns:ds="http://schemas.openxmlformats.org/officeDocument/2006/customXml" ds:itemID="{B8F962BC-4401-4DB4-85F3-B6C9B239C4D1}">
  <ds:schemaRefs>
    <ds:schemaRef ds:uri="http://www.wps.cn/android/officeDocument/2013/mofficeCustomData"/>
  </ds:schemaRefs>
</ds:datastoreItem>
</file>

<file path=customXml/itemProps75.xml><?xml version="1.0" encoding="utf-8"?>
<ds:datastoreItem xmlns:ds="http://schemas.openxmlformats.org/officeDocument/2006/customXml" ds:itemID="{5FE6CB87-F5D2-49C9-AFBA-4FDB67C726E2}">
  <ds:schemaRefs>
    <ds:schemaRef ds:uri="http://www.wps.cn/android/officeDocument/2013/mofficeCustomData"/>
  </ds:schemaRefs>
</ds:datastoreItem>
</file>

<file path=customXml/itemProps76.xml><?xml version="1.0" encoding="utf-8"?>
<ds:datastoreItem xmlns:ds="http://schemas.openxmlformats.org/officeDocument/2006/customXml" ds:itemID="{F52BBD5E-AEFD-44A0-811A-6610CC449019}">
  <ds:schemaRefs>
    <ds:schemaRef ds:uri="http://www.wps.cn/android/officeDocument/2013/mofficeCustomData"/>
  </ds:schemaRefs>
</ds:datastoreItem>
</file>

<file path=customXml/itemProps77.xml><?xml version="1.0" encoding="utf-8"?>
<ds:datastoreItem xmlns:ds="http://schemas.openxmlformats.org/officeDocument/2006/customXml" ds:itemID="{A73263E4-D3FB-4C91-B3BE-BD61E0146354}">
  <ds:schemaRefs>
    <ds:schemaRef ds:uri="http://www.wps.cn/android/officeDocument/2013/mofficeCustomData"/>
  </ds:schemaRefs>
</ds:datastoreItem>
</file>

<file path=customXml/itemProps78.xml><?xml version="1.0" encoding="utf-8"?>
<ds:datastoreItem xmlns:ds="http://schemas.openxmlformats.org/officeDocument/2006/customXml" ds:itemID="{B9FDA29C-16F3-41E4-BFDC-39AD367BDF33}">
  <ds:schemaRefs>
    <ds:schemaRef ds:uri="http://www.wps.cn/android/officeDocument/2013/mofficeCustomData"/>
  </ds:schemaRefs>
</ds:datastoreItem>
</file>

<file path=customXml/itemProps79.xml><?xml version="1.0" encoding="utf-8"?>
<ds:datastoreItem xmlns:ds="http://schemas.openxmlformats.org/officeDocument/2006/customXml" ds:itemID="{94AF1278-1FAF-40C3-B122-275D4ABB29A2}">
  <ds:schemaRefs>
    <ds:schemaRef ds:uri="http://www.wps.cn/android/officeDocument/2013/mofficeCustomData"/>
  </ds:schemaRefs>
</ds:datastoreItem>
</file>

<file path=customXml/itemProps80.xml><?xml version="1.0" encoding="utf-8"?>
<ds:datastoreItem xmlns:ds="http://schemas.openxmlformats.org/officeDocument/2006/customXml" ds:itemID="{803A8530-DE5A-4C52-AE25-8D5DC6E32C28}">
  <ds:schemaRefs>
    <ds:schemaRef ds:uri="http://www.wps.cn/android/officeDocument/2013/mofficeCustomData"/>
  </ds:schemaRefs>
</ds:datastoreItem>
</file>

<file path=customXml/itemProps81.xml><?xml version="1.0" encoding="utf-8"?>
<ds:datastoreItem xmlns:ds="http://schemas.openxmlformats.org/officeDocument/2006/customXml" ds:itemID="{4976682F-6EA6-448D-866B-C48E5193813A}">
  <ds:schemaRefs>
    <ds:schemaRef ds:uri="http://www.wps.cn/android/officeDocument/2013/mofficeCustomData"/>
  </ds:schemaRefs>
</ds:datastoreItem>
</file>

<file path=customXml/itemProps82.xml><?xml version="1.0" encoding="utf-8"?>
<ds:datastoreItem xmlns:ds="http://schemas.openxmlformats.org/officeDocument/2006/customXml" ds:itemID="{A4FA3D33-C278-4CF6-B8AA-ADB9E6CDA530}">
  <ds:schemaRefs>
    <ds:schemaRef ds:uri="http://www.wps.cn/android/officeDocument/2013/mofficeCustomData"/>
  </ds:schemaRefs>
</ds:datastoreItem>
</file>

<file path=customXml/itemProps83.xml><?xml version="1.0" encoding="utf-8"?>
<ds:datastoreItem xmlns:ds="http://schemas.openxmlformats.org/officeDocument/2006/customXml" ds:itemID="{07673CFB-794D-46CE-9D7F-9F21C3EA2FDC}">
  <ds:schemaRefs>
    <ds:schemaRef ds:uri="http://www.wps.cn/android/officeDocument/2013/mofficeCustomData"/>
  </ds:schemaRefs>
</ds:datastoreItem>
</file>

<file path=customXml/itemProps84.xml><?xml version="1.0" encoding="utf-8"?>
<ds:datastoreItem xmlns:ds="http://schemas.openxmlformats.org/officeDocument/2006/customXml" ds:itemID="{2793F1BC-3EDF-44B3-B296-AEFE3F87FD68}">
  <ds:schemaRefs>
    <ds:schemaRef ds:uri="http://www.wps.cn/android/officeDocument/2013/mofficeCustomData"/>
  </ds:schemaRefs>
</ds:datastoreItem>
</file>

<file path=customXml/itemProps85.xml><?xml version="1.0" encoding="utf-8"?>
<ds:datastoreItem xmlns:ds="http://schemas.openxmlformats.org/officeDocument/2006/customXml" ds:itemID="{F70D47DE-0A42-46B4-87CA-9DB634D810FC}">
  <ds:schemaRefs>
    <ds:schemaRef ds:uri="http://www.wps.cn/android/officeDocument/2013/mofficeCustomData"/>
  </ds:schemaRefs>
</ds:datastoreItem>
</file>

<file path=customXml/itemProps86.xml><?xml version="1.0" encoding="utf-8"?>
<ds:datastoreItem xmlns:ds="http://schemas.openxmlformats.org/officeDocument/2006/customXml" ds:itemID="{21A12C7E-7170-409C-9C9C-86A6CC8332A2}">
  <ds:schemaRefs>
    <ds:schemaRef ds:uri="http://www.wps.cn/android/officeDocument/2013/mofficeCustomData"/>
  </ds:schemaRefs>
</ds:datastoreItem>
</file>

<file path=docProps/app.xml><?xml version="1.0" encoding="utf-8"?>
<Properties xmlns="http://schemas.openxmlformats.org/officeDocument/2006/extended-properties" xmlns:vt="http://schemas.openxmlformats.org/officeDocument/2006/docPropsVTypes">
  <Template>Normal</Template>
  <TotalTime>25</TotalTime>
  <Pages>22</Pages>
  <Words>4511</Words>
  <Characters>25719</Characters>
  <Application>Microsoft Office Word</Application>
  <DocSecurity>0</DocSecurity>
  <Lines>214</Lines>
  <Paragraphs>60</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30170</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admin</dc:creator>
  <cp:lastModifiedBy>Editor-22</cp:lastModifiedBy>
  <cp:revision>11</cp:revision>
  <dcterms:created xsi:type="dcterms:W3CDTF">2021-08-02T20:05:00Z</dcterms:created>
  <dcterms:modified xsi:type="dcterms:W3CDTF">2024-01-01T06:58:00Z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1033-12.2.0.13359</vt:lpwstr>
  </property>
  <property fmtid="{D5CDD505-2E9C-101B-9397-08002B2CF9AE}" pid="3" name="ICV">
    <vt:lpwstr>60677a2dfa6d4f10af1dc34a230f4616</vt:lpwstr>
  </property>
</Properties>
</file>